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3" r:id="rId8"/>
    <p:sldId id="262" r:id="rId9"/>
    <p:sldId id="264" r:id="rId10"/>
    <p:sldId id="273" r:id="rId11"/>
    <p:sldId id="265" r:id="rId12"/>
    <p:sldId id="266" r:id="rId13"/>
    <p:sldId id="270" r:id="rId14"/>
    <p:sldId id="267" r:id="rId15"/>
    <p:sldId id="268" r:id="rId16"/>
    <p:sldId id="269" r:id="rId17"/>
    <p:sldId id="272" r:id="rId18"/>
    <p:sldId id="271" r:id="rId19"/>
    <p:sldId id="275" r:id="rId20"/>
    <p:sldId id="276"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hilhorst" initials="rh" lastIdx="1" clrIdx="0">
    <p:extLst>
      <p:ext uri="{19B8F6BF-5375-455C-9EA6-DF929625EA0E}">
        <p15:presenceInfo xmlns:p15="http://schemas.microsoft.com/office/powerpoint/2012/main" userId="76f12e2a9f2646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2" autoAdjust="0"/>
    <p:restoredTop sz="94660"/>
  </p:normalViewPr>
  <p:slideViewPr>
    <p:cSldViewPr snapToGrid="0">
      <p:cViewPr varScale="1">
        <p:scale>
          <a:sx n="116" d="100"/>
          <a:sy n="116"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29T22:17:11.035"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A61015F-7CC6-4D0A-9D87-873EA4C304CC}"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 om de modelstijlen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05C68B11-C5A8-448C-8CE9-B1A273C79CFC}"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C7616CA0-919D-4A49-9C8A-62FDFB3A5183}"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2/10/2020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6SFf0XXHiQM" TargetMode="External"/><Relationship Id="rId2" Type="http://schemas.openxmlformats.org/officeDocument/2006/relationships/hyperlink" Target="https://youtu.be/JpH8rf0AIf8"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youtu.be/JpH8rf0AIf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youtu.be/6SFf0XXHiQ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Nieuwe banen en LED Verlichting</a:t>
            </a:r>
          </a:p>
        </p:txBody>
      </p:sp>
      <p:sp>
        <p:nvSpPr>
          <p:cNvPr id="3" name="Ondertitel 2"/>
          <p:cNvSpPr>
            <a:spLocks noGrp="1"/>
          </p:cNvSpPr>
          <p:nvPr>
            <p:ph type="subTitle" idx="1"/>
          </p:nvPr>
        </p:nvSpPr>
        <p:spPr>
          <a:xfrm>
            <a:off x="8841260" y="132764"/>
            <a:ext cx="3200400" cy="1463040"/>
          </a:xfrm>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8173" y="132764"/>
            <a:ext cx="3056915" cy="1198678"/>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61" y="486032"/>
            <a:ext cx="6248169" cy="4687298"/>
          </a:xfrm>
          <a:prstGeom prst="rect">
            <a:avLst/>
          </a:prstGeom>
        </p:spPr>
      </p:pic>
    </p:spTree>
    <p:extLst>
      <p:ext uri="{BB962C8B-B14F-4D97-AF65-F5344CB8AC3E}">
        <p14:creationId xmlns:p14="http://schemas.microsoft.com/office/powerpoint/2010/main" val="2281303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3E66541-3DB1-4A60-B106-A57777880DAD}"/>
              </a:ext>
            </a:extLst>
          </p:cNvPr>
          <p:cNvSpPr>
            <a:spLocks noGrp="1"/>
          </p:cNvSpPr>
          <p:nvPr>
            <p:ph type="title"/>
          </p:nvPr>
        </p:nvSpPr>
        <p:spPr/>
        <p:txBody>
          <a:bodyPr/>
          <a:lstStyle/>
          <a:p>
            <a:r>
              <a:rPr lang="nl-NL" dirty="0"/>
              <a:t>Keuze bestuur</a:t>
            </a:r>
          </a:p>
        </p:txBody>
      </p:sp>
      <p:sp>
        <p:nvSpPr>
          <p:cNvPr id="3" name="Tijdelijke aanduiding voor inhoud 2">
            <a:extLst>
              <a:ext uri="{FF2B5EF4-FFF2-40B4-BE49-F238E27FC236}">
                <a16:creationId xmlns="" xmlns:a16="http://schemas.microsoft.com/office/drawing/2014/main" id="{276261F0-4301-4008-AA9E-DF3186C7261F}"/>
              </a:ext>
            </a:extLst>
          </p:cNvPr>
          <p:cNvSpPr>
            <a:spLocks noGrp="1"/>
          </p:cNvSpPr>
          <p:nvPr>
            <p:ph idx="1"/>
          </p:nvPr>
        </p:nvSpPr>
        <p:spPr/>
        <p:txBody>
          <a:bodyPr/>
          <a:lstStyle/>
          <a:p>
            <a:r>
              <a:rPr lang="nl-NL" dirty="0"/>
              <a:t>1. </a:t>
            </a:r>
            <a:r>
              <a:rPr lang="nl-NL" dirty="0" err="1"/>
              <a:t>Provision</a:t>
            </a:r>
            <a:endParaRPr lang="nl-NL" dirty="0"/>
          </a:p>
          <a:p>
            <a:pPr>
              <a:buFont typeface="Arial" panose="020B0604020202020204" pitchFamily="34" charset="0"/>
              <a:buChar char="•"/>
            </a:pPr>
            <a:r>
              <a:rPr lang="nl-NL" dirty="0"/>
              <a:t>Laagste </a:t>
            </a:r>
            <a:r>
              <a:rPr lang="nl-NL" dirty="0" smtClean="0"/>
              <a:t>(kale) investeringsbedrag</a:t>
            </a:r>
            <a:endParaRPr lang="nl-NL" dirty="0"/>
          </a:p>
          <a:p>
            <a:pPr>
              <a:buFont typeface="Arial" panose="020B0604020202020204" pitchFamily="34" charset="0"/>
              <a:buChar char="•"/>
            </a:pPr>
            <a:r>
              <a:rPr lang="nl-NL" dirty="0"/>
              <a:t>Goede stuit</a:t>
            </a:r>
          </a:p>
          <a:p>
            <a:pPr>
              <a:buFont typeface="Arial" panose="020B0604020202020204" pitchFamily="34" charset="0"/>
              <a:buChar char="•"/>
            </a:pPr>
            <a:r>
              <a:rPr lang="nl-NL" dirty="0"/>
              <a:t>Beter voor het lichaam (minder blessuregevoelig)</a:t>
            </a:r>
          </a:p>
          <a:p>
            <a:pPr>
              <a:buFont typeface="Arial" panose="020B0604020202020204" pitchFamily="34" charset="0"/>
              <a:buChar char="•"/>
            </a:pPr>
            <a:r>
              <a:rPr lang="nl-NL" dirty="0"/>
              <a:t>Laagste jaarlijkse kosten</a:t>
            </a:r>
          </a:p>
          <a:p>
            <a:endParaRPr lang="nl-NL" dirty="0"/>
          </a:p>
        </p:txBody>
      </p:sp>
      <p:pic>
        <p:nvPicPr>
          <p:cNvPr id="4" name="Afbeelding 3">
            <a:extLst>
              <a:ext uri="{FF2B5EF4-FFF2-40B4-BE49-F238E27FC236}">
                <a16:creationId xmlns="" xmlns:a16="http://schemas.microsoft.com/office/drawing/2014/main" id="{306C9973-C794-4556-A2D4-B59DE652C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458" y="210312"/>
            <a:ext cx="1912189" cy="749808"/>
          </a:xfrm>
          <a:prstGeom prst="rect">
            <a:avLst/>
          </a:prstGeom>
        </p:spPr>
      </p:pic>
    </p:spTree>
    <p:extLst>
      <p:ext uri="{BB962C8B-B14F-4D97-AF65-F5344CB8AC3E}">
        <p14:creationId xmlns:p14="http://schemas.microsoft.com/office/powerpoint/2010/main" val="2729985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LED Verlichting</a:t>
            </a:r>
          </a:p>
        </p:txBody>
      </p:sp>
      <p:sp>
        <p:nvSpPr>
          <p:cNvPr id="3" name="Tijdelijke aanduiding voor inhoud 2"/>
          <p:cNvSpPr>
            <a:spLocks noGrp="1"/>
          </p:cNvSpPr>
          <p:nvPr>
            <p:ph idx="1"/>
          </p:nvPr>
        </p:nvSpPr>
        <p:spPr/>
        <p:txBody>
          <a:bodyPr>
            <a:normAutofit lnSpcReduction="10000"/>
          </a:bodyPr>
          <a:lstStyle/>
          <a:p>
            <a:r>
              <a:rPr lang="nl-NL" dirty="0"/>
              <a:t>1. Criteria</a:t>
            </a:r>
          </a:p>
          <a:p>
            <a:pPr lvl="1"/>
            <a:r>
              <a:rPr lang="nl-NL" dirty="0"/>
              <a:t>Bondeisen</a:t>
            </a:r>
          </a:p>
          <a:p>
            <a:pPr lvl="1"/>
            <a:r>
              <a:rPr lang="nl-NL" dirty="0"/>
              <a:t>Lichtopbrengst</a:t>
            </a:r>
          </a:p>
          <a:p>
            <a:pPr lvl="1"/>
            <a:r>
              <a:rPr lang="nl-NL" dirty="0"/>
              <a:t>Masten (hergebruik of nieuw)</a:t>
            </a:r>
          </a:p>
          <a:p>
            <a:pPr lvl="1"/>
            <a:r>
              <a:rPr lang="nl-NL" dirty="0"/>
              <a:t>Bediengemak</a:t>
            </a:r>
          </a:p>
          <a:p>
            <a:pPr lvl="1"/>
            <a:r>
              <a:rPr lang="nl-NL" dirty="0"/>
              <a:t>Kosten</a:t>
            </a:r>
          </a:p>
          <a:p>
            <a:pPr lvl="1"/>
            <a:r>
              <a:rPr lang="nl-NL" dirty="0" err="1"/>
              <a:t>TerugVerdienTijd</a:t>
            </a:r>
            <a:endParaRPr lang="nl-NL" dirty="0"/>
          </a:p>
          <a:p>
            <a:pPr lvl="1"/>
            <a:endParaRPr lang="nl-NL" dirty="0"/>
          </a:p>
          <a:p>
            <a:pPr marL="128016" lvl="1" indent="0">
              <a:buNone/>
            </a:pPr>
            <a:r>
              <a:rPr lang="nl-NL" sz="2200" dirty="0"/>
              <a:t>2. Type LED</a:t>
            </a:r>
          </a:p>
          <a:p>
            <a:pPr lvl="1"/>
            <a:r>
              <a:rPr lang="nl-NL" dirty="0"/>
              <a:t>Philips (Oostendorp)</a:t>
            </a:r>
          </a:p>
          <a:p>
            <a:pPr lvl="1"/>
            <a:r>
              <a:rPr lang="nl-NL" dirty="0" err="1"/>
              <a:t>Lumosa</a:t>
            </a:r>
            <a:r>
              <a:rPr lang="nl-NL" dirty="0"/>
              <a:t> (</a:t>
            </a:r>
            <a:r>
              <a:rPr lang="nl-NL" dirty="0" err="1"/>
              <a:t>Strago</a:t>
            </a:r>
            <a:r>
              <a:rPr lang="nl-NL" dirty="0"/>
              <a:t>)</a:t>
            </a:r>
          </a:p>
          <a:p>
            <a:pPr lvl="1"/>
            <a:r>
              <a:rPr lang="nl-NL" dirty="0" err="1"/>
              <a:t>SportTechnologies</a:t>
            </a:r>
            <a:r>
              <a:rPr lang="nl-NL" dirty="0"/>
              <a:t> (</a:t>
            </a:r>
            <a:r>
              <a:rPr lang="nl-NL" dirty="0" err="1"/>
              <a:t>LuxImprove</a:t>
            </a:r>
            <a:r>
              <a:rPr lang="nl-NL" dirty="0"/>
              <a:t>)</a:t>
            </a:r>
          </a:p>
          <a:p>
            <a:endParaRPr lang="nl-NL" dirty="0"/>
          </a:p>
        </p:txBody>
      </p:sp>
      <p:pic>
        <p:nvPicPr>
          <p:cNvPr id="4" name="Afbeelding 3">
            <a:extLst>
              <a:ext uri="{FF2B5EF4-FFF2-40B4-BE49-F238E27FC236}">
                <a16:creationId xmlns="" xmlns:a16="http://schemas.microsoft.com/office/drawing/2014/main" id="{7CD943B4-505F-48A8-B515-7F9F0ACE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458" y="210312"/>
            <a:ext cx="1912189" cy="749808"/>
          </a:xfrm>
          <a:prstGeom prst="rect">
            <a:avLst/>
          </a:prstGeom>
        </p:spPr>
      </p:pic>
    </p:spTree>
    <p:extLst>
      <p:ext uri="{BB962C8B-B14F-4D97-AF65-F5344CB8AC3E}">
        <p14:creationId xmlns:p14="http://schemas.microsoft.com/office/powerpoint/2010/main" val="62774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6DEDD36-8301-4552-9753-F5BFF45D270A}"/>
              </a:ext>
            </a:extLst>
          </p:cNvPr>
          <p:cNvSpPr>
            <a:spLocks noGrp="1"/>
          </p:cNvSpPr>
          <p:nvPr>
            <p:ph type="title"/>
          </p:nvPr>
        </p:nvSpPr>
        <p:spPr/>
        <p:txBody>
          <a:bodyPr/>
          <a:lstStyle/>
          <a:p>
            <a:r>
              <a:rPr lang="nl-NL" dirty="0"/>
              <a:t>Licht eisen KNLTB</a:t>
            </a:r>
          </a:p>
        </p:txBody>
      </p:sp>
      <p:pic>
        <p:nvPicPr>
          <p:cNvPr id="7" name="Tijdelijke aanduiding voor inhoud 6">
            <a:extLst>
              <a:ext uri="{FF2B5EF4-FFF2-40B4-BE49-F238E27FC236}">
                <a16:creationId xmlns="" xmlns:a16="http://schemas.microsoft.com/office/drawing/2014/main" id="{6E758D64-BB45-4042-AAF5-4E39A92B9875}"/>
              </a:ext>
            </a:extLst>
          </p:cNvPr>
          <p:cNvPicPr>
            <a:picLocks noGrp="1" noChangeAspect="1"/>
          </p:cNvPicPr>
          <p:nvPr>
            <p:ph idx="1"/>
          </p:nvPr>
        </p:nvPicPr>
        <p:blipFill>
          <a:blip r:embed="rId2"/>
          <a:stretch>
            <a:fillRect/>
          </a:stretch>
        </p:blipFill>
        <p:spPr>
          <a:xfrm>
            <a:off x="1104901" y="1723009"/>
            <a:ext cx="9639300" cy="4618577"/>
          </a:xfrm>
          <a:prstGeom prst="rect">
            <a:avLst/>
          </a:prstGeom>
        </p:spPr>
      </p:pic>
      <p:pic>
        <p:nvPicPr>
          <p:cNvPr id="8" name="Afbeelding 7">
            <a:extLst>
              <a:ext uri="{FF2B5EF4-FFF2-40B4-BE49-F238E27FC236}">
                <a16:creationId xmlns="" xmlns:a16="http://schemas.microsoft.com/office/drawing/2014/main" id="{16EC923E-31E0-4AD8-911D-AA2EBDDDB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5458" y="210312"/>
            <a:ext cx="1912189" cy="749808"/>
          </a:xfrm>
          <a:prstGeom prst="rect">
            <a:avLst/>
          </a:prstGeom>
        </p:spPr>
      </p:pic>
    </p:spTree>
    <p:extLst>
      <p:ext uri="{BB962C8B-B14F-4D97-AF65-F5344CB8AC3E}">
        <p14:creationId xmlns:p14="http://schemas.microsoft.com/office/powerpoint/2010/main" val="395792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718C6AA-85EE-4507-9CB1-A3F72FDE04A9}"/>
              </a:ext>
            </a:extLst>
          </p:cNvPr>
          <p:cNvSpPr>
            <a:spLocks noGrp="1"/>
          </p:cNvSpPr>
          <p:nvPr>
            <p:ph type="title"/>
          </p:nvPr>
        </p:nvSpPr>
        <p:spPr/>
        <p:txBody>
          <a:bodyPr/>
          <a:lstStyle/>
          <a:p>
            <a:r>
              <a:rPr lang="nl-NL" dirty="0"/>
              <a:t>Mast</a:t>
            </a:r>
          </a:p>
        </p:txBody>
      </p:sp>
      <p:sp>
        <p:nvSpPr>
          <p:cNvPr id="4" name="Tijdelijke aanduiding voor inhoud 2">
            <a:extLst>
              <a:ext uri="{FF2B5EF4-FFF2-40B4-BE49-F238E27FC236}">
                <a16:creationId xmlns="" xmlns:a16="http://schemas.microsoft.com/office/drawing/2014/main" id="{A2C3E600-1770-44B1-91BD-5C5404380985}"/>
              </a:ext>
            </a:extLst>
          </p:cNvPr>
          <p:cNvSpPr>
            <a:spLocks noGrp="1"/>
          </p:cNvSpPr>
          <p:nvPr>
            <p:ph idx="1"/>
          </p:nvPr>
        </p:nvSpPr>
        <p:spPr>
          <a:xfrm>
            <a:off x="1023938" y="2000250"/>
            <a:ext cx="9720262" cy="4022725"/>
          </a:xfrm>
        </p:spPr>
        <p:txBody>
          <a:bodyPr>
            <a:normAutofit fontScale="92500" lnSpcReduction="20000"/>
          </a:bodyPr>
          <a:lstStyle/>
          <a:p>
            <a:r>
              <a:rPr lang="nl-NL" dirty="0"/>
              <a:t>1. Criteria</a:t>
            </a:r>
          </a:p>
          <a:p>
            <a:pPr lvl="1"/>
            <a:r>
              <a:rPr lang="nl-NL" dirty="0"/>
              <a:t>Huidige masten &gt; </a:t>
            </a:r>
            <a:r>
              <a:rPr lang="nl-NL" dirty="0" smtClean="0"/>
              <a:t>30 </a:t>
            </a:r>
            <a:r>
              <a:rPr lang="nl-NL" dirty="0"/>
              <a:t>jaar oud</a:t>
            </a:r>
          </a:p>
          <a:p>
            <a:pPr lvl="1"/>
            <a:r>
              <a:rPr lang="nl-NL" dirty="0"/>
              <a:t>Twee opties</a:t>
            </a:r>
          </a:p>
          <a:p>
            <a:pPr lvl="2"/>
            <a:r>
              <a:rPr lang="nl-NL" dirty="0"/>
              <a:t>Keuren</a:t>
            </a:r>
          </a:p>
          <a:p>
            <a:pPr lvl="2"/>
            <a:r>
              <a:rPr lang="nl-NL" dirty="0"/>
              <a:t>Nieuw</a:t>
            </a:r>
          </a:p>
          <a:p>
            <a:pPr marL="128016" lvl="1" indent="0">
              <a:buNone/>
            </a:pPr>
            <a:r>
              <a:rPr lang="nl-NL" sz="2200" dirty="0"/>
              <a:t>2. Keuren</a:t>
            </a:r>
          </a:p>
          <a:p>
            <a:pPr lvl="1"/>
            <a:r>
              <a:rPr lang="nl-NL" dirty="0"/>
              <a:t>Kost 1800 euro (relatief duur) </a:t>
            </a:r>
          </a:p>
          <a:p>
            <a:pPr lvl="1"/>
            <a:r>
              <a:rPr lang="nl-NL" dirty="0"/>
              <a:t>Je krijgt een garantie voor 5 of 10 jaar. Belangrijk voor de verzekering.</a:t>
            </a:r>
          </a:p>
          <a:p>
            <a:pPr lvl="1"/>
            <a:r>
              <a:rPr lang="nl-NL" dirty="0"/>
              <a:t>Als 1 paal van de 6 niet goed is, dan is het advies om ze toch allen te vervangen</a:t>
            </a:r>
          </a:p>
          <a:p>
            <a:r>
              <a:rPr lang="nl-NL" dirty="0"/>
              <a:t>3. </a:t>
            </a:r>
            <a:r>
              <a:rPr lang="nl-NL" dirty="0" smtClean="0"/>
              <a:t>Nieuw</a:t>
            </a:r>
          </a:p>
          <a:p>
            <a:pPr lvl="1"/>
            <a:r>
              <a:rPr lang="nl-NL" dirty="0" smtClean="0"/>
              <a:t>We krijgen ook subsidie op de palen</a:t>
            </a:r>
            <a:endParaRPr lang="nl-NL" dirty="0"/>
          </a:p>
          <a:p>
            <a:pPr lvl="1"/>
            <a:r>
              <a:rPr lang="nl-NL" dirty="0" smtClean="0"/>
              <a:t>Geschikt voor het zwaardere gewicht</a:t>
            </a:r>
          </a:p>
          <a:p>
            <a:pPr lvl="1"/>
            <a:r>
              <a:rPr lang="nl-NL" dirty="0" smtClean="0"/>
              <a:t>Voor 25 jaar weer klaar </a:t>
            </a:r>
          </a:p>
          <a:p>
            <a:pPr marL="128016" lvl="1" indent="0">
              <a:buNone/>
            </a:pPr>
            <a:endParaRPr lang="nl-NL" dirty="0"/>
          </a:p>
          <a:p>
            <a:pPr marL="128016" lvl="1" indent="0">
              <a:buNone/>
            </a:pPr>
            <a:r>
              <a:rPr lang="nl-NL" dirty="0" smtClean="0"/>
              <a:t>4</a:t>
            </a:r>
            <a:r>
              <a:rPr lang="nl-NL" dirty="0"/>
              <a:t>. KNLTB advies is om palen ouder dan 20 jaar te vervangen.</a:t>
            </a:r>
          </a:p>
          <a:p>
            <a:pPr marL="0" indent="0">
              <a:buNone/>
            </a:pPr>
            <a:endParaRPr lang="nl-NL" dirty="0"/>
          </a:p>
        </p:txBody>
      </p:sp>
      <p:pic>
        <p:nvPicPr>
          <p:cNvPr id="5" name="Afbeelding 4">
            <a:extLst>
              <a:ext uri="{FF2B5EF4-FFF2-40B4-BE49-F238E27FC236}">
                <a16:creationId xmlns="" xmlns:a16="http://schemas.microsoft.com/office/drawing/2014/main" id="{B7A77725-1D5A-4826-BF9A-ED89C953B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458" y="210312"/>
            <a:ext cx="1912189" cy="749808"/>
          </a:xfrm>
          <a:prstGeom prst="rect">
            <a:avLst/>
          </a:prstGeom>
        </p:spPr>
      </p:pic>
    </p:spTree>
    <p:extLst>
      <p:ext uri="{BB962C8B-B14F-4D97-AF65-F5344CB8AC3E}">
        <p14:creationId xmlns:p14="http://schemas.microsoft.com/office/powerpoint/2010/main" val="238478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F920DFE-C8CF-429F-A68A-8A3EACD88AFC}"/>
              </a:ext>
            </a:extLst>
          </p:cNvPr>
          <p:cNvSpPr>
            <a:spLocks noGrp="1"/>
          </p:cNvSpPr>
          <p:nvPr>
            <p:ph type="title"/>
          </p:nvPr>
        </p:nvSpPr>
        <p:spPr/>
        <p:txBody>
          <a:bodyPr/>
          <a:lstStyle/>
          <a:p>
            <a:r>
              <a:rPr lang="nl-NL" dirty="0"/>
              <a:t>Tablet Bediening / app op </a:t>
            </a:r>
            <a:r>
              <a:rPr lang="nl-NL" dirty="0" err="1"/>
              <a:t>SmartPhone</a:t>
            </a:r>
            <a:endParaRPr lang="nl-NL" dirty="0"/>
          </a:p>
        </p:txBody>
      </p:sp>
      <p:pic>
        <p:nvPicPr>
          <p:cNvPr id="4" name="Tijdelijke aanduiding voor inhoud 3">
            <a:extLst>
              <a:ext uri="{FF2B5EF4-FFF2-40B4-BE49-F238E27FC236}">
                <a16:creationId xmlns="" xmlns:a16="http://schemas.microsoft.com/office/drawing/2014/main" id="{745E023A-61DA-4F12-B320-AA883DD9C547}"/>
              </a:ext>
            </a:extLst>
          </p:cNvPr>
          <p:cNvPicPr>
            <a:picLocks noGrp="1" noChangeAspect="1"/>
          </p:cNvPicPr>
          <p:nvPr>
            <p:ph idx="1"/>
          </p:nvPr>
        </p:nvPicPr>
        <p:blipFill rotWithShape="1">
          <a:blip r:embed="rId2"/>
          <a:srcRect l="17002" t="1987" r="12797" b="3363"/>
          <a:stretch/>
        </p:blipFill>
        <p:spPr>
          <a:xfrm>
            <a:off x="600456" y="1804747"/>
            <a:ext cx="2932671" cy="4315968"/>
          </a:xfrm>
          <a:prstGeom prst="rect">
            <a:avLst/>
          </a:prstGeom>
        </p:spPr>
      </p:pic>
      <p:pic>
        <p:nvPicPr>
          <p:cNvPr id="5" name="Afbeelding 4">
            <a:extLst>
              <a:ext uri="{FF2B5EF4-FFF2-40B4-BE49-F238E27FC236}">
                <a16:creationId xmlns="" xmlns:a16="http://schemas.microsoft.com/office/drawing/2014/main" id="{909C61EF-0C9E-4B99-AC51-E7FBD0372D37}"/>
              </a:ext>
            </a:extLst>
          </p:cNvPr>
          <p:cNvPicPr>
            <a:picLocks noChangeAspect="1"/>
          </p:cNvPicPr>
          <p:nvPr/>
        </p:nvPicPr>
        <p:blipFill rotWithShape="1">
          <a:blip r:embed="rId3"/>
          <a:srcRect l="9861" r="9485"/>
          <a:stretch/>
        </p:blipFill>
        <p:spPr>
          <a:xfrm>
            <a:off x="3805881" y="1804747"/>
            <a:ext cx="4670854" cy="3457575"/>
          </a:xfrm>
          <a:prstGeom prst="rect">
            <a:avLst/>
          </a:prstGeom>
        </p:spPr>
      </p:pic>
      <p:pic>
        <p:nvPicPr>
          <p:cNvPr id="6" name="Afbeelding 5">
            <a:extLst>
              <a:ext uri="{FF2B5EF4-FFF2-40B4-BE49-F238E27FC236}">
                <a16:creationId xmlns="" xmlns:a16="http://schemas.microsoft.com/office/drawing/2014/main" id="{58F94FEC-C06E-4832-9318-7F4FAF962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5458" y="210312"/>
            <a:ext cx="1912189" cy="749808"/>
          </a:xfrm>
          <a:prstGeom prst="rect">
            <a:avLst/>
          </a:prstGeom>
        </p:spPr>
      </p:pic>
      <p:pic>
        <p:nvPicPr>
          <p:cNvPr id="3" name="Afbeelding 2"/>
          <p:cNvPicPr>
            <a:picLocks noChangeAspect="1"/>
          </p:cNvPicPr>
          <p:nvPr/>
        </p:nvPicPr>
        <p:blipFill>
          <a:blip r:embed="rId5"/>
          <a:stretch>
            <a:fillRect/>
          </a:stretch>
        </p:blipFill>
        <p:spPr>
          <a:xfrm>
            <a:off x="8749489" y="1633931"/>
            <a:ext cx="2418383" cy="4607019"/>
          </a:xfrm>
          <a:prstGeom prst="rect">
            <a:avLst/>
          </a:prstGeom>
        </p:spPr>
      </p:pic>
    </p:spTree>
    <p:extLst>
      <p:ext uri="{BB962C8B-B14F-4D97-AF65-F5344CB8AC3E}">
        <p14:creationId xmlns:p14="http://schemas.microsoft.com/office/powerpoint/2010/main" val="276471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31494FF-3944-499F-B5AC-38A39C5808A5}"/>
              </a:ext>
            </a:extLst>
          </p:cNvPr>
          <p:cNvSpPr>
            <a:spLocks noGrp="1"/>
          </p:cNvSpPr>
          <p:nvPr>
            <p:ph type="title"/>
          </p:nvPr>
        </p:nvSpPr>
        <p:spPr/>
        <p:txBody>
          <a:bodyPr/>
          <a:lstStyle/>
          <a:p>
            <a:r>
              <a:rPr lang="nl-NL" dirty="0"/>
              <a:t>Besparing</a:t>
            </a:r>
          </a:p>
        </p:txBody>
      </p:sp>
      <p:sp>
        <p:nvSpPr>
          <p:cNvPr id="5" name="Tijdelijke aanduiding voor inhoud 2">
            <a:extLst>
              <a:ext uri="{FF2B5EF4-FFF2-40B4-BE49-F238E27FC236}">
                <a16:creationId xmlns="" xmlns:a16="http://schemas.microsoft.com/office/drawing/2014/main" id="{E3575D51-98B3-4F9F-BD5A-FCEA90ABC4B7}"/>
              </a:ext>
            </a:extLst>
          </p:cNvPr>
          <p:cNvSpPr txBox="1">
            <a:spLocks/>
          </p:cNvSpPr>
          <p:nvPr/>
        </p:nvSpPr>
        <p:spPr>
          <a:xfrm>
            <a:off x="1024128" y="1704975"/>
            <a:ext cx="9720073" cy="46043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a:t>1. Vaste lasten</a:t>
            </a:r>
          </a:p>
          <a:p>
            <a:pPr lvl="1"/>
            <a:r>
              <a:rPr lang="nl-NL" dirty="0"/>
              <a:t>Aansluittarief kleinverbruik</a:t>
            </a:r>
          </a:p>
          <a:p>
            <a:pPr lvl="1"/>
            <a:r>
              <a:rPr lang="nl-NL" dirty="0"/>
              <a:t>Terug van 3x50A naar 3x35A=&gt; besparing euro </a:t>
            </a:r>
            <a:r>
              <a:rPr lang="nl-NL" b="1" dirty="0"/>
              <a:t>434</a:t>
            </a:r>
          </a:p>
          <a:p>
            <a:pPr lvl="1"/>
            <a:endParaRPr lang="nl-NL" dirty="0"/>
          </a:p>
          <a:p>
            <a:pPr marL="128016" lvl="1" indent="0">
              <a:buFont typeface="Wingdings 3" pitchFamily="18" charset="2"/>
              <a:buNone/>
            </a:pPr>
            <a:r>
              <a:rPr lang="nl-NL" sz="2200" dirty="0"/>
              <a:t>2. Lampvervanging</a:t>
            </a:r>
          </a:p>
          <a:p>
            <a:pPr lvl="1"/>
            <a:r>
              <a:rPr lang="nl-NL" dirty="0"/>
              <a:t>Huidig: 1,6 lamp per jaar vervanging</a:t>
            </a:r>
          </a:p>
          <a:p>
            <a:pPr lvl="1"/>
            <a:r>
              <a:rPr lang="nl-NL" dirty="0"/>
              <a:t>LED heeft geen vervanging</a:t>
            </a:r>
          </a:p>
          <a:p>
            <a:pPr lvl="1"/>
            <a:r>
              <a:rPr lang="nl-NL" dirty="0"/>
              <a:t>Besparing </a:t>
            </a:r>
            <a:r>
              <a:rPr lang="nl-NL" b="1" dirty="0"/>
              <a:t>560</a:t>
            </a:r>
            <a:r>
              <a:rPr lang="nl-NL" dirty="0"/>
              <a:t> euro per jaar</a:t>
            </a:r>
          </a:p>
          <a:p>
            <a:pPr marL="128016" lvl="1" indent="0">
              <a:buNone/>
            </a:pPr>
            <a:endParaRPr lang="nl-NL" dirty="0"/>
          </a:p>
          <a:p>
            <a:pPr marL="128016" lvl="1" indent="0">
              <a:buNone/>
            </a:pPr>
            <a:r>
              <a:rPr lang="nl-NL" sz="2200" dirty="0"/>
              <a:t>3. Energieverbruik</a:t>
            </a:r>
          </a:p>
          <a:p>
            <a:pPr lvl="1"/>
            <a:r>
              <a:rPr lang="nl-NL" dirty="0"/>
              <a:t>Afhankelijk van leverancier</a:t>
            </a:r>
          </a:p>
          <a:p>
            <a:endParaRPr lang="nl-NL" dirty="0"/>
          </a:p>
        </p:txBody>
      </p:sp>
      <p:pic>
        <p:nvPicPr>
          <p:cNvPr id="10" name="Tijdelijke aanduiding voor inhoud 9">
            <a:extLst>
              <a:ext uri="{FF2B5EF4-FFF2-40B4-BE49-F238E27FC236}">
                <a16:creationId xmlns="" xmlns:a16="http://schemas.microsoft.com/office/drawing/2014/main" id="{154044D6-CFD4-4A89-905F-F856FF79683D}"/>
              </a:ext>
            </a:extLst>
          </p:cNvPr>
          <p:cNvPicPr>
            <a:picLocks noGrp="1" noChangeAspect="1"/>
          </p:cNvPicPr>
          <p:nvPr>
            <p:ph idx="1"/>
          </p:nvPr>
        </p:nvPicPr>
        <p:blipFill>
          <a:blip r:embed="rId2"/>
          <a:stretch>
            <a:fillRect/>
          </a:stretch>
        </p:blipFill>
        <p:spPr>
          <a:xfrm>
            <a:off x="4236244" y="4773169"/>
            <a:ext cx="6591300" cy="1495425"/>
          </a:xfrm>
          <a:prstGeom prst="rect">
            <a:avLst/>
          </a:prstGeom>
        </p:spPr>
      </p:pic>
      <p:pic>
        <p:nvPicPr>
          <p:cNvPr id="9" name="Afbeelding 8">
            <a:extLst>
              <a:ext uri="{FF2B5EF4-FFF2-40B4-BE49-F238E27FC236}">
                <a16:creationId xmlns="" xmlns:a16="http://schemas.microsoft.com/office/drawing/2014/main" id="{99986E54-BD79-4A4E-BC36-F27CE313D1EA}"/>
              </a:ext>
            </a:extLst>
          </p:cNvPr>
          <p:cNvPicPr>
            <a:picLocks noChangeAspect="1"/>
          </p:cNvPicPr>
          <p:nvPr/>
        </p:nvPicPr>
        <p:blipFill>
          <a:blip r:embed="rId3"/>
          <a:stretch>
            <a:fillRect/>
          </a:stretch>
        </p:blipFill>
        <p:spPr>
          <a:xfrm>
            <a:off x="6753225" y="1486090"/>
            <a:ext cx="3990975" cy="1238250"/>
          </a:xfrm>
          <a:prstGeom prst="rect">
            <a:avLst/>
          </a:prstGeom>
        </p:spPr>
      </p:pic>
      <p:pic>
        <p:nvPicPr>
          <p:cNvPr id="11" name="Afbeelding 10">
            <a:extLst>
              <a:ext uri="{FF2B5EF4-FFF2-40B4-BE49-F238E27FC236}">
                <a16:creationId xmlns="" xmlns:a16="http://schemas.microsoft.com/office/drawing/2014/main" id="{DB9F6853-1657-4568-8CD5-312B5525E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5458" y="210312"/>
            <a:ext cx="1912189" cy="749808"/>
          </a:xfrm>
          <a:prstGeom prst="rect">
            <a:avLst/>
          </a:prstGeom>
        </p:spPr>
      </p:pic>
    </p:spTree>
    <p:extLst>
      <p:ext uri="{BB962C8B-B14F-4D97-AF65-F5344CB8AC3E}">
        <p14:creationId xmlns:p14="http://schemas.microsoft.com/office/powerpoint/2010/main" val="2292721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0ECE932-B1B2-4449-9836-D30DA401E768}"/>
              </a:ext>
            </a:extLst>
          </p:cNvPr>
          <p:cNvSpPr>
            <a:spLocks noGrp="1"/>
          </p:cNvSpPr>
          <p:nvPr>
            <p:ph type="title"/>
          </p:nvPr>
        </p:nvSpPr>
        <p:spPr/>
        <p:txBody>
          <a:bodyPr/>
          <a:lstStyle/>
          <a:p>
            <a:r>
              <a:rPr lang="nl-NL" dirty="0"/>
              <a:t>Overzicht LED verlichting</a:t>
            </a:r>
          </a:p>
        </p:txBody>
      </p:sp>
      <p:pic>
        <p:nvPicPr>
          <p:cNvPr id="5" name="Tijdelijke aanduiding voor inhoud 4"/>
          <p:cNvPicPr>
            <a:picLocks noGrp="1" noChangeAspect="1"/>
          </p:cNvPicPr>
          <p:nvPr>
            <p:ph idx="1"/>
          </p:nvPr>
        </p:nvPicPr>
        <p:blipFill>
          <a:blip r:embed="rId2"/>
          <a:stretch>
            <a:fillRect/>
          </a:stretch>
        </p:blipFill>
        <p:spPr>
          <a:xfrm>
            <a:off x="349958" y="1772971"/>
            <a:ext cx="11561956" cy="4842013"/>
          </a:xfrm>
          <a:prstGeom prst="rect">
            <a:avLst/>
          </a:prstGeom>
        </p:spPr>
      </p:pic>
    </p:spTree>
    <p:extLst>
      <p:ext uri="{BB962C8B-B14F-4D97-AF65-F5344CB8AC3E}">
        <p14:creationId xmlns:p14="http://schemas.microsoft.com/office/powerpoint/2010/main" val="1774040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3E66541-3DB1-4A60-B106-A57777880DAD}"/>
              </a:ext>
            </a:extLst>
          </p:cNvPr>
          <p:cNvSpPr>
            <a:spLocks noGrp="1"/>
          </p:cNvSpPr>
          <p:nvPr>
            <p:ph type="title"/>
          </p:nvPr>
        </p:nvSpPr>
        <p:spPr/>
        <p:txBody>
          <a:bodyPr/>
          <a:lstStyle/>
          <a:p>
            <a:r>
              <a:rPr lang="nl-NL" dirty="0" smtClean="0"/>
              <a:t>Voorstel van het bestuur</a:t>
            </a:r>
            <a:endParaRPr lang="nl-NL" dirty="0"/>
          </a:p>
        </p:txBody>
      </p:sp>
      <p:sp>
        <p:nvSpPr>
          <p:cNvPr id="3" name="Tijdelijke aanduiding voor inhoud 2">
            <a:extLst>
              <a:ext uri="{FF2B5EF4-FFF2-40B4-BE49-F238E27FC236}">
                <a16:creationId xmlns="" xmlns:a16="http://schemas.microsoft.com/office/drawing/2014/main" id="{276261F0-4301-4008-AA9E-DF3186C7261F}"/>
              </a:ext>
            </a:extLst>
          </p:cNvPr>
          <p:cNvSpPr>
            <a:spLocks noGrp="1"/>
          </p:cNvSpPr>
          <p:nvPr>
            <p:ph idx="1"/>
          </p:nvPr>
        </p:nvSpPr>
        <p:spPr/>
        <p:txBody>
          <a:bodyPr/>
          <a:lstStyle/>
          <a:p>
            <a:r>
              <a:rPr lang="nl-NL" dirty="0"/>
              <a:t>1. </a:t>
            </a:r>
            <a:r>
              <a:rPr lang="nl-NL" dirty="0" err="1"/>
              <a:t>Lumosa</a:t>
            </a:r>
            <a:r>
              <a:rPr lang="nl-NL" dirty="0"/>
              <a:t> (</a:t>
            </a:r>
            <a:r>
              <a:rPr lang="nl-NL" dirty="0" err="1"/>
              <a:t>Strago</a:t>
            </a:r>
            <a:r>
              <a:rPr lang="nl-NL" dirty="0"/>
              <a:t>) met nieuwe palen</a:t>
            </a:r>
          </a:p>
          <a:p>
            <a:pPr>
              <a:buFont typeface="Arial" panose="020B0604020202020204" pitchFamily="34" charset="0"/>
              <a:buChar char="•"/>
            </a:pPr>
            <a:r>
              <a:rPr lang="nl-NL" dirty="0"/>
              <a:t>Laagste investeringsbedrag</a:t>
            </a:r>
          </a:p>
          <a:p>
            <a:pPr>
              <a:buFont typeface="Arial" panose="020B0604020202020204" pitchFamily="34" charset="0"/>
              <a:buChar char="•"/>
            </a:pPr>
            <a:r>
              <a:rPr lang="nl-NL" dirty="0"/>
              <a:t>Beste terugverdientijd</a:t>
            </a:r>
          </a:p>
          <a:p>
            <a:pPr>
              <a:buFont typeface="Arial" panose="020B0604020202020204" pitchFamily="34" charset="0"/>
              <a:buChar char="•"/>
            </a:pPr>
            <a:r>
              <a:rPr lang="nl-NL" dirty="0"/>
              <a:t>Laagste jaarlijkse kosten</a:t>
            </a:r>
          </a:p>
          <a:p>
            <a:pPr>
              <a:buFont typeface="Arial" panose="020B0604020202020204" pitchFamily="34" charset="0"/>
              <a:buChar char="•"/>
            </a:pPr>
            <a:r>
              <a:rPr lang="nl-NL" dirty="0"/>
              <a:t>Huidige leverancier, geen gedoe met aansluiting op huidige </a:t>
            </a:r>
            <a:r>
              <a:rPr lang="nl-NL" dirty="0" smtClean="0"/>
              <a:t>infrastructuur</a:t>
            </a:r>
          </a:p>
          <a:p>
            <a:pPr>
              <a:buFont typeface="Arial" panose="020B0604020202020204" pitchFamily="34" charset="0"/>
              <a:buChar char="•"/>
            </a:pPr>
            <a:r>
              <a:rPr lang="nl-NL" dirty="0" smtClean="0"/>
              <a:t>Eerst plaatsen, stroom meten, en dan </a:t>
            </a:r>
            <a:r>
              <a:rPr lang="nl-NL" dirty="0" err="1" smtClean="0"/>
              <a:t>Liander</a:t>
            </a:r>
            <a:r>
              <a:rPr lang="nl-NL" dirty="0" smtClean="0"/>
              <a:t> aansluiting </a:t>
            </a:r>
            <a:r>
              <a:rPr lang="nl-NL" dirty="0" err="1" smtClean="0"/>
              <a:t>terugschalen</a:t>
            </a:r>
            <a:endParaRPr lang="nl-NL" dirty="0"/>
          </a:p>
          <a:p>
            <a:endParaRPr lang="nl-NL" b="1" dirty="0"/>
          </a:p>
          <a:p>
            <a:endParaRPr lang="nl-NL" dirty="0"/>
          </a:p>
        </p:txBody>
      </p:sp>
      <p:pic>
        <p:nvPicPr>
          <p:cNvPr id="4" name="Afbeelding 3">
            <a:extLst>
              <a:ext uri="{FF2B5EF4-FFF2-40B4-BE49-F238E27FC236}">
                <a16:creationId xmlns="" xmlns:a16="http://schemas.microsoft.com/office/drawing/2014/main" id="{A200DD3D-6EF0-4624-815D-210B19D1F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458" y="210312"/>
            <a:ext cx="1912189" cy="749808"/>
          </a:xfrm>
          <a:prstGeom prst="rect">
            <a:avLst/>
          </a:prstGeom>
        </p:spPr>
      </p:pic>
    </p:spTree>
    <p:extLst>
      <p:ext uri="{BB962C8B-B14F-4D97-AF65-F5344CB8AC3E}">
        <p14:creationId xmlns:p14="http://schemas.microsoft.com/office/powerpoint/2010/main" val="198251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8F8FFA6-F3D0-492D-9275-E126695BA293}"/>
              </a:ext>
            </a:extLst>
          </p:cNvPr>
          <p:cNvSpPr>
            <a:spLocks noGrp="1"/>
          </p:cNvSpPr>
          <p:nvPr>
            <p:ph type="title"/>
          </p:nvPr>
        </p:nvSpPr>
        <p:spPr>
          <a:xfrm>
            <a:off x="1024128" y="596265"/>
            <a:ext cx="9720072" cy="1499616"/>
          </a:xfrm>
        </p:spPr>
        <p:txBody>
          <a:bodyPr/>
          <a:lstStyle/>
          <a:p>
            <a:r>
              <a:rPr lang="nl-NL" dirty="0"/>
              <a:t>Advies van </a:t>
            </a:r>
            <a:r>
              <a:rPr lang="nl-NL" dirty="0" err="1"/>
              <a:t>BEstuur</a:t>
            </a:r>
            <a:endParaRPr lang="nl-NL" dirty="0"/>
          </a:p>
        </p:txBody>
      </p:sp>
      <p:sp>
        <p:nvSpPr>
          <p:cNvPr id="3" name="Tijdelijke aanduiding voor inhoud 2">
            <a:extLst>
              <a:ext uri="{FF2B5EF4-FFF2-40B4-BE49-F238E27FC236}">
                <a16:creationId xmlns="" xmlns:a16="http://schemas.microsoft.com/office/drawing/2014/main" id="{A25B7497-7A3C-4F3E-8E52-DEC843D8C0A6}"/>
              </a:ext>
            </a:extLst>
          </p:cNvPr>
          <p:cNvSpPr>
            <a:spLocks noGrp="1"/>
          </p:cNvSpPr>
          <p:nvPr>
            <p:ph idx="1"/>
          </p:nvPr>
        </p:nvSpPr>
        <p:spPr>
          <a:xfrm>
            <a:off x="1024127" y="1762125"/>
            <a:ext cx="9720073" cy="4023360"/>
          </a:xfrm>
        </p:spPr>
        <p:txBody>
          <a:bodyPr>
            <a:normAutofit fontScale="77500" lnSpcReduction="20000"/>
          </a:bodyPr>
          <a:lstStyle/>
          <a:p>
            <a:pPr marL="128016" lvl="1" indent="0">
              <a:buNone/>
            </a:pPr>
            <a:r>
              <a:rPr lang="nl-NL" sz="2200" dirty="0"/>
              <a:t>1. Kies voor </a:t>
            </a:r>
            <a:r>
              <a:rPr lang="nl-NL" sz="2200" dirty="0" err="1"/>
              <a:t>Provision</a:t>
            </a:r>
            <a:endParaRPr lang="nl-NL" sz="2200" dirty="0"/>
          </a:p>
          <a:p>
            <a:pPr marL="128016" lvl="1" indent="0">
              <a:buNone/>
            </a:pPr>
            <a:r>
              <a:rPr lang="nl-NL" sz="2200" dirty="0"/>
              <a:t>2. Kies voor </a:t>
            </a:r>
            <a:r>
              <a:rPr lang="nl-NL" sz="2200" dirty="0" err="1"/>
              <a:t>Lumosa</a:t>
            </a:r>
            <a:r>
              <a:rPr lang="nl-NL" sz="2200" dirty="0"/>
              <a:t> (</a:t>
            </a:r>
            <a:r>
              <a:rPr lang="nl-NL" sz="2200" dirty="0" err="1"/>
              <a:t>Strago</a:t>
            </a:r>
            <a:r>
              <a:rPr lang="nl-NL" sz="2200" dirty="0" smtClean="0"/>
              <a:t>)</a:t>
            </a:r>
          </a:p>
          <a:p>
            <a:pPr marL="128016" lvl="1" indent="0">
              <a:buNone/>
            </a:pPr>
            <a:r>
              <a:rPr lang="nl-NL" sz="2200" dirty="0" smtClean="0"/>
              <a:t>3. Kosten</a:t>
            </a:r>
            <a:endParaRPr lang="nl-NL" sz="2200" dirty="0"/>
          </a:p>
          <a:p>
            <a:pPr marL="128016" lvl="1" indent="0">
              <a:buNone/>
            </a:pPr>
            <a:endParaRPr lang="nl-NL" sz="2200" dirty="0"/>
          </a:p>
          <a:p>
            <a:pPr marL="128016" lvl="1" indent="0">
              <a:buNone/>
            </a:pPr>
            <a:endParaRPr lang="nl-NL" sz="2200" dirty="0"/>
          </a:p>
          <a:p>
            <a:pPr marL="128016" lvl="1" indent="0">
              <a:buNone/>
            </a:pPr>
            <a:endParaRPr lang="nl-NL" sz="2200" dirty="0"/>
          </a:p>
          <a:p>
            <a:pPr marL="128016" lvl="1" indent="0">
              <a:buNone/>
            </a:pPr>
            <a:endParaRPr lang="nl-NL" sz="2200" dirty="0"/>
          </a:p>
          <a:p>
            <a:pPr marL="128016" lvl="1" indent="0">
              <a:buNone/>
            </a:pPr>
            <a:endParaRPr lang="nl-NL" sz="2200" dirty="0"/>
          </a:p>
          <a:p>
            <a:pPr marL="128016" lvl="1" indent="0">
              <a:buNone/>
            </a:pPr>
            <a:endParaRPr lang="nl-NL" sz="2200" dirty="0"/>
          </a:p>
          <a:p>
            <a:pPr marL="128016" lvl="1" indent="0">
              <a:buNone/>
            </a:pPr>
            <a:endParaRPr lang="nl-NL" sz="2200" dirty="0"/>
          </a:p>
          <a:p>
            <a:pPr marL="128016" lvl="1" indent="0">
              <a:buNone/>
            </a:pPr>
            <a:r>
              <a:rPr lang="nl-NL" sz="2200" dirty="0"/>
              <a:t>3. Club heeft 140.000 euro in kas. </a:t>
            </a:r>
          </a:p>
          <a:p>
            <a:pPr marL="128016" lvl="1" indent="0">
              <a:buNone/>
            </a:pPr>
            <a:r>
              <a:rPr lang="nl-NL" sz="2200" dirty="0"/>
              <a:t>4. Instemming op ALV voor het advies van het bestuur</a:t>
            </a:r>
          </a:p>
          <a:p>
            <a:pPr lvl="1"/>
            <a:r>
              <a:rPr lang="nl-NL" sz="2200" dirty="0"/>
              <a:t>B</a:t>
            </a:r>
            <a:r>
              <a:rPr lang="nl-NL" sz="2200" dirty="0" smtClean="0"/>
              <a:t>udget 115.000 </a:t>
            </a:r>
            <a:r>
              <a:rPr lang="nl-NL" sz="2200" dirty="0"/>
              <a:t>te alloceren voor vernieuwing banen (</a:t>
            </a:r>
            <a:r>
              <a:rPr lang="nl-NL" sz="2200" dirty="0" err="1"/>
              <a:t>Provision</a:t>
            </a:r>
            <a:r>
              <a:rPr lang="nl-NL" sz="2200" dirty="0"/>
              <a:t>) en aanleg LED verlichting (</a:t>
            </a:r>
            <a:r>
              <a:rPr lang="nl-NL" sz="2200" dirty="0" err="1"/>
              <a:t>Lumosa</a:t>
            </a:r>
            <a:r>
              <a:rPr lang="nl-NL" sz="2200" dirty="0"/>
              <a:t>)</a:t>
            </a:r>
          </a:p>
          <a:p>
            <a:pPr lvl="1"/>
            <a:r>
              <a:rPr lang="nl-NL" sz="2200" dirty="0"/>
              <a:t>Uitvoeren werkzaamheden of </a:t>
            </a:r>
            <a:r>
              <a:rPr lang="nl-NL" sz="2200" dirty="0" smtClean="0"/>
              <a:t>vóór </a:t>
            </a:r>
            <a:r>
              <a:rPr lang="nl-NL" sz="2200" dirty="0"/>
              <a:t>of na de voorjaarscompetitie (doorlooptijd 2-4 weken)</a:t>
            </a:r>
          </a:p>
        </p:txBody>
      </p:sp>
      <p:pic>
        <p:nvPicPr>
          <p:cNvPr id="8" name="Afbeelding 7">
            <a:extLst>
              <a:ext uri="{FF2B5EF4-FFF2-40B4-BE49-F238E27FC236}">
                <a16:creationId xmlns="" xmlns:a16="http://schemas.microsoft.com/office/drawing/2014/main" id="{DF7B7D30-9547-4239-BCE0-0AB285158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458" y="210312"/>
            <a:ext cx="1912189" cy="749808"/>
          </a:xfrm>
          <a:prstGeom prst="rect">
            <a:avLst/>
          </a:prstGeom>
        </p:spPr>
      </p:pic>
      <p:pic>
        <p:nvPicPr>
          <p:cNvPr id="4" name="Afbeelding 3"/>
          <p:cNvPicPr>
            <a:picLocks noChangeAspect="1"/>
          </p:cNvPicPr>
          <p:nvPr/>
        </p:nvPicPr>
        <p:blipFill>
          <a:blip r:embed="rId3"/>
          <a:stretch>
            <a:fillRect/>
          </a:stretch>
        </p:blipFill>
        <p:spPr>
          <a:xfrm>
            <a:off x="3948112" y="2364260"/>
            <a:ext cx="5602549" cy="1726728"/>
          </a:xfrm>
          <a:prstGeom prst="rect">
            <a:avLst/>
          </a:prstGeom>
        </p:spPr>
      </p:pic>
    </p:spTree>
    <p:extLst>
      <p:ext uri="{BB962C8B-B14F-4D97-AF65-F5344CB8AC3E}">
        <p14:creationId xmlns:p14="http://schemas.microsoft.com/office/powerpoint/2010/main" val="186832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8F8FFA6-F3D0-492D-9275-E126695BA293}"/>
              </a:ext>
            </a:extLst>
          </p:cNvPr>
          <p:cNvSpPr>
            <a:spLocks noGrp="1"/>
          </p:cNvSpPr>
          <p:nvPr>
            <p:ph type="title"/>
          </p:nvPr>
        </p:nvSpPr>
        <p:spPr>
          <a:xfrm>
            <a:off x="1024128" y="596265"/>
            <a:ext cx="9720072" cy="1499616"/>
          </a:xfrm>
        </p:spPr>
        <p:txBody>
          <a:bodyPr/>
          <a:lstStyle/>
          <a:p>
            <a:r>
              <a:rPr lang="nl-NL" dirty="0" smtClean="0"/>
              <a:t>Vragen?</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9030" y="4331854"/>
            <a:ext cx="1465686" cy="1485404"/>
          </a:xfrm>
        </p:spPr>
      </p:pic>
      <p:pic>
        <p:nvPicPr>
          <p:cNvPr id="8" name="Afbeelding 7">
            <a:extLst>
              <a:ext uri="{FF2B5EF4-FFF2-40B4-BE49-F238E27FC236}">
                <a16:creationId xmlns="" xmlns:a16="http://schemas.microsoft.com/office/drawing/2014/main" id="{DF7B7D30-9547-4239-BCE0-0AB285158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5458" y="210312"/>
            <a:ext cx="1912189" cy="749808"/>
          </a:xfrm>
          <a:prstGeom prst="rect">
            <a:avLst/>
          </a:prstGeom>
        </p:spPr>
      </p:pic>
      <p:pic>
        <p:nvPicPr>
          <p:cNvPr id="10" name="Afbeelding 9"/>
          <p:cNvPicPr>
            <a:picLocks noChangeAspect="1"/>
          </p:cNvPicPr>
          <p:nvPr/>
        </p:nvPicPr>
        <p:blipFill>
          <a:blip r:embed="rId4"/>
          <a:stretch>
            <a:fillRect/>
          </a:stretch>
        </p:blipFill>
        <p:spPr>
          <a:xfrm>
            <a:off x="4271840" y="1070400"/>
            <a:ext cx="2740065" cy="3261454"/>
          </a:xfrm>
          <a:prstGeom prst="rect">
            <a:avLst/>
          </a:prstGeom>
        </p:spPr>
      </p:pic>
    </p:spTree>
    <p:extLst>
      <p:ext uri="{BB962C8B-B14F-4D97-AF65-F5344CB8AC3E}">
        <p14:creationId xmlns:p14="http://schemas.microsoft.com/office/powerpoint/2010/main" val="408402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Agenda</a:t>
            </a:r>
          </a:p>
        </p:txBody>
      </p:sp>
      <p:sp>
        <p:nvSpPr>
          <p:cNvPr id="3" name="Tijdelijke aanduiding voor inhoud 2"/>
          <p:cNvSpPr>
            <a:spLocks noGrp="1"/>
          </p:cNvSpPr>
          <p:nvPr>
            <p:ph idx="1"/>
          </p:nvPr>
        </p:nvSpPr>
        <p:spPr/>
        <p:txBody>
          <a:bodyPr>
            <a:normAutofit fontScale="85000" lnSpcReduction="20000"/>
          </a:bodyPr>
          <a:lstStyle/>
          <a:p>
            <a:r>
              <a:rPr lang="nl-NL" dirty="0"/>
              <a:t>1. Opening</a:t>
            </a:r>
          </a:p>
          <a:p>
            <a:pPr lvl="1"/>
            <a:r>
              <a:rPr lang="nl-NL" dirty="0"/>
              <a:t>Historie, proces</a:t>
            </a:r>
          </a:p>
          <a:p>
            <a:r>
              <a:rPr lang="nl-NL" dirty="0"/>
              <a:t>2. Nieuwe banen</a:t>
            </a:r>
          </a:p>
          <a:p>
            <a:pPr lvl="1"/>
            <a:r>
              <a:rPr lang="nl-NL" dirty="0" err="1"/>
              <a:t>Provision</a:t>
            </a:r>
            <a:r>
              <a:rPr lang="nl-NL" dirty="0"/>
              <a:t> (</a:t>
            </a:r>
            <a:r>
              <a:rPr lang="nl-NL" dirty="0" err="1"/>
              <a:t>Antea</a:t>
            </a:r>
            <a:r>
              <a:rPr lang="nl-NL" dirty="0"/>
              <a:t>)</a:t>
            </a:r>
          </a:p>
          <a:p>
            <a:pPr lvl="1"/>
            <a:r>
              <a:rPr lang="nl-NL" dirty="0" err="1"/>
              <a:t>Cushion</a:t>
            </a:r>
            <a:r>
              <a:rPr lang="nl-NL" dirty="0"/>
              <a:t> Court (de Rooij)</a:t>
            </a:r>
          </a:p>
          <a:p>
            <a:pPr lvl="1"/>
            <a:r>
              <a:rPr lang="nl-NL" dirty="0" err="1"/>
              <a:t>Claytech</a:t>
            </a:r>
            <a:r>
              <a:rPr lang="nl-NL" dirty="0"/>
              <a:t> (de Rooij)</a:t>
            </a:r>
          </a:p>
          <a:p>
            <a:r>
              <a:rPr lang="nl-NL" dirty="0"/>
              <a:t>3. Led Verlichting</a:t>
            </a:r>
          </a:p>
          <a:p>
            <a:pPr lvl="1"/>
            <a:r>
              <a:rPr lang="nl-NL" dirty="0"/>
              <a:t>Philips (Oostendorp)</a:t>
            </a:r>
          </a:p>
          <a:p>
            <a:pPr lvl="1"/>
            <a:r>
              <a:rPr lang="nl-NL" dirty="0" err="1"/>
              <a:t>Lumosa</a:t>
            </a:r>
            <a:r>
              <a:rPr lang="nl-NL" dirty="0"/>
              <a:t> (</a:t>
            </a:r>
            <a:r>
              <a:rPr lang="nl-NL" dirty="0" err="1"/>
              <a:t>Strago</a:t>
            </a:r>
            <a:r>
              <a:rPr lang="nl-NL" dirty="0"/>
              <a:t>)</a:t>
            </a:r>
          </a:p>
          <a:p>
            <a:pPr lvl="1"/>
            <a:r>
              <a:rPr lang="nl-NL" dirty="0"/>
              <a:t>Sport Technologies (</a:t>
            </a:r>
            <a:r>
              <a:rPr lang="nl-NL" dirty="0" err="1"/>
              <a:t>LuxImprove</a:t>
            </a:r>
            <a:r>
              <a:rPr lang="nl-NL" dirty="0"/>
              <a:t>)</a:t>
            </a:r>
          </a:p>
          <a:p>
            <a:r>
              <a:rPr lang="nl-NL" dirty="0"/>
              <a:t>4. Voorstel </a:t>
            </a:r>
            <a:r>
              <a:rPr lang="nl-NL" dirty="0" smtClean="0"/>
              <a:t>Bestuur</a:t>
            </a:r>
          </a:p>
          <a:p>
            <a:r>
              <a:rPr lang="nl-NL" dirty="0" smtClean="0"/>
              <a:t>5. Vragen</a:t>
            </a:r>
          </a:p>
          <a:p>
            <a:r>
              <a:rPr lang="nl-NL" dirty="0" smtClean="0"/>
              <a:t>6. Borrel</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8105" y="124968"/>
            <a:ext cx="1912189" cy="749808"/>
          </a:xfrm>
          <a:prstGeom prst="rect">
            <a:avLst/>
          </a:prstGeom>
        </p:spPr>
      </p:pic>
    </p:spTree>
    <p:extLst>
      <p:ext uri="{BB962C8B-B14F-4D97-AF65-F5344CB8AC3E}">
        <p14:creationId xmlns:p14="http://schemas.microsoft.com/office/powerpoint/2010/main" val="959883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Borrel</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2252" y="2286000"/>
            <a:ext cx="5363633" cy="4022725"/>
          </a:xfrm>
        </p:spPr>
      </p:pic>
    </p:spTree>
    <p:extLst>
      <p:ext uri="{BB962C8B-B14F-4D97-AF65-F5344CB8AC3E}">
        <p14:creationId xmlns:p14="http://schemas.microsoft.com/office/powerpoint/2010/main" val="1918668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Tennis-</a:t>
            </a:r>
            <a:r>
              <a:rPr lang="nl-NL" dirty="0" err="1"/>
              <a:t>Provision</a:t>
            </a:r>
            <a:endParaRPr lang="nl-NL" dirty="0"/>
          </a:p>
        </p:txBody>
      </p:sp>
      <p:sp>
        <p:nvSpPr>
          <p:cNvPr id="3" name="Tijdelijke aanduiding voor inhoud 2"/>
          <p:cNvSpPr>
            <a:spLocks noGrp="1"/>
          </p:cNvSpPr>
          <p:nvPr>
            <p:ph idx="1"/>
          </p:nvPr>
        </p:nvSpPr>
        <p:spPr>
          <a:xfrm>
            <a:off x="1024128" y="1638300"/>
            <a:ext cx="10143744" cy="4671060"/>
          </a:xfrm>
        </p:spPr>
        <p:txBody>
          <a:bodyPr>
            <a:normAutofit/>
          </a:bodyPr>
          <a:lstStyle/>
          <a:p>
            <a:pPr>
              <a:buFont typeface="Arial" panose="020B0604020202020204" pitchFamily="34" charset="0"/>
              <a:buChar char="•"/>
            </a:pPr>
            <a:r>
              <a:rPr lang="nl-NL" dirty="0">
                <a:hlinkClick r:id="rId2"/>
              </a:rPr>
              <a:t>https://</a:t>
            </a:r>
            <a:r>
              <a:rPr lang="nl-NL" dirty="0" smtClean="0">
                <a:hlinkClick r:id="rId2"/>
              </a:rPr>
              <a:t>youtu.be/JpH8rf0AIf8</a:t>
            </a:r>
            <a:endParaRPr lang="nl-NL" dirty="0" smtClean="0"/>
          </a:p>
          <a:p>
            <a:pPr>
              <a:buFont typeface="Arial" panose="020B0604020202020204" pitchFamily="34" charset="0"/>
              <a:buChar char="•"/>
            </a:pPr>
            <a:r>
              <a:rPr lang="nl-NL" dirty="0">
                <a:hlinkClick r:id="rId3"/>
              </a:rPr>
              <a:t>https://</a:t>
            </a:r>
            <a:r>
              <a:rPr lang="nl-NL" dirty="0" smtClean="0">
                <a:hlinkClick r:id="rId3"/>
              </a:rPr>
              <a:t>youtu.be/6SFf0XXHiQM</a:t>
            </a:r>
            <a:endParaRPr lang="nl-NL" dirty="0" smtClean="0"/>
          </a:p>
          <a:p>
            <a:pPr>
              <a:buFont typeface="Arial" panose="020B0604020202020204" pitchFamily="34" charset="0"/>
              <a:buChar char="•"/>
            </a:pPr>
            <a:endParaRPr lang="nl-NL" dirty="0"/>
          </a:p>
        </p:txBody>
      </p:sp>
      <p:pic>
        <p:nvPicPr>
          <p:cNvPr id="5" name="Afbeelding 4">
            <a:hlinkClick r:id="rId2"/>
            <a:extLst>
              <a:ext uri="{FF2B5EF4-FFF2-40B4-BE49-F238E27FC236}">
                <a16:creationId xmlns="" xmlns:a16="http://schemas.microsoft.com/office/drawing/2014/main" id="{B3DB70A9-6299-4815-9777-0702EF9C67D9}"/>
              </a:ext>
            </a:extLst>
          </p:cNvPr>
          <p:cNvPicPr>
            <a:picLocks noChangeAspect="1"/>
          </p:cNvPicPr>
          <p:nvPr/>
        </p:nvPicPr>
        <p:blipFill>
          <a:blip r:embed="rId4"/>
          <a:stretch>
            <a:fillRect/>
          </a:stretch>
        </p:blipFill>
        <p:spPr>
          <a:xfrm>
            <a:off x="7639050" y="148590"/>
            <a:ext cx="3724275" cy="1489710"/>
          </a:xfrm>
          <a:prstGeom prst="rect">
            <a:avLst/>
          </a:prstGeom>
        </p:spPr>
      </p:pic>
    </p:spTree>
    <p:extLst>
      <p:ext uri="{BB962C8B-B14F-4D97-AF65-F5344CB8AC3E}">
        <p14:creationId xmlns:p14="http://schemas.microsoft.com/office/powerpoint/2010/main" val="1584648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Historie, Proces</a:t>
            </a:r>
          </a:p>
        </p:txBody>
      </p:sp>
      <p:sp>
        <p:nvSpPr>
          <p:cNvPr id="3" name="Tijdelijke aanduiding voor inhoud 2"/>
          <p:cNvSpPr>
            <a:spLocks noGrp="1"/>
          </p:cNvSpPr>
          <p:nvPr>
            <p:ph idx="1"/>
          </p:nvPr>
        </p:nvSpPr>
        <p:spPr/>
        <p:txBody>
          <a:bodyPr>
            <a:normAutofit/>
          </a:bodyPr>
          <a:lstStyle/>
          <a:p>
            <a:pPr marL="457200" indent="-457200">
              <a:buFont typeface="+mj-lt"/>
              <a:buAutoNum type="arabicPeriod"/>
            </a:pPr>
            <a:r>
              <a:rPr lang="nl-NL" dirty="0"/>
              <a:t>Aanleiding</a:t>
            </a:r>
          </a:p>
          <a:p>
            <a:pPr marL="630936" lvl="1" indent="-457200"/>
            <a:r>
              <a:rPr lang="nl-NL" sz="1900" dirty="0"/>
              <a:t>Banen zijn end of life</a:t>
            </a:r>
          </a:p>
          <a:p>
            <a:pPr marL="630936" lvl="1" indent="-457200"/>
            <a:r>
              <a:rPr lang="nl-NL" sz="1900" dirty="0"/>
              <a:t>Nieuwbouw Clubhuis</a:t>
            </a:r>
          </a:p>
          <a:p>
            <a:pPr marL="630936" lvl="1" indent="-457200"/>
            <a:r>
              <a:rPr lang="nl-NL" sz="1900" dirty="0"/>
              <a:t>Verlichting is niet duurzaam</a:t>
            </a:r>
          </a:p>
          <a:p>
            <a:pPr marL="630936" lvl="1" indent="-457200"/>
            <a:r>
              <a:rPr lang="nl-NL" sz="1900" dirty="0"/>
              <a:t>Subsidie </a:t>
            </a:r>
          </a:p>
          <a:p>
            <a:pPr marL="630936" lvl="1" indent="-457200"/>
            <a:r>
              <a:rPr lang="nl-NL" sz="1900" dirty="0"/>
              <a:t>Investering in kwaliteit</a:t>
            </a:r>
          </a:p>
          <a:p>
            <a:pPr marL="630936" lvl="1" indent="-457200"/>
            <a:r>
              <a:rPr lang="nl-NL" sz="1900" dirty="0"/>
              <a:t>Voorkomen blessures</a:t>
            </a:r>
          </a:p>
          <a:p>
            <a:pPr marL="630936" lvl="1" indent="-457200"/>
            <a:r>
              <a:rPr lang="nl-NL" sz="1900" dirty="0"/>
              <a:t>Ledenwerving</a:t>
            </a:r>
            <a:endParaRPr lang="nl-NL" dirty="0"/>
          </a:p>
          <a:p>
            <a:pPr marL="457200" indent="-457200">
              <a:buFont typeface="+mj-lt"/>
              <a:buAutoNum type="arabicPeriod"/>
            </a:pPr>
            <a:r>
              <a:rPr lang="nl-NL" dirty="0"/>
              <a:t>Commissie</a:t>
            </a:r>
          </a:p>
          <a:p>
            <a:pPr marL="459486" lvl="1" indent="-285750"/>
            <a:r>
              <a:rPr lang="nl-NL" dirty="0"/>
              <a:t>Joop, Paul, Richard, Corine</a:t>
            </a:r>
          </a:p>
          <a:p>
            <a:pPr marL="0" indent="0">
              <a:buNone/>
            </a:pPr>
            <a:endParaRPr lang="nl-NL" dirty="0"/>
          </a:p>
        </p:txBody>
      </p:sp>
      <p:pic>
        <p:nvPicPr>
          <p:cNvPr id="4" name="Afbeelding 3">
            <a:extLst>
              <a:ext uri="{FF2B5EF4-FFF2-40B4-BE49-F238E27FC236}">
                <a16:creationId xmlns="" xmlns:a16="http://schemas.microsoft.com/office/drawing/2014/main" id="{020EEEE4-2BB8-48A1-8567-C462B0B70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458" y="210312"/>
            <a:ext cx="1912189" cy="749808"/>
          </a:xfrm>
          <a:prstGeom prst="rect">
            <a:avLst/>
          </a:prstGeom>
        </p:spPr>
      </p:pic>
    </p:spTree>
    <p:extLst>
      <p:ext uri="{BB962C8B-B14F-4D97-AF65-F5344CB8AC3E}">
        <p14:creationId xmlns:p14="http://schemas.microsoft.com/office/powerpoint/2010/main" val="1231450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Historie, Proces</a:t>
            </a:r>
          </a:p>
        </p:txBody>
      </p:sp>
      <p:sp>
        <p:nvSpPr>
          <p:cNvPr id="3" name="Tijdelijke aanduiding voor inhoud 2"/>
          <p:cNvSpPr>
            <a:spLocks noGrp="1"/>
          </p:cNvSpPr>
          <p:nvPr>
            <p:ph idx="1"/>
          </p:nvPr>
        </p:nvSpPr>
        <p:spPr/>
        <p:txBody>
          <a:bodyPr>
            <a:normAutofit lnSpcReduction="10000"/>
          </a:bodyPr>
          <a:lstStyle/>
          <a:p>
            <a:pPr marL="457200" indent="-457200">
              <a:buFont typeface="+mj-lt"/>
              <a:buAutoNum type="arabicPeriod" startAt="3"/>
            </a:pPr>
            <a:r>
              <a:rPr lang="nl-NL" dirty="0"/>
              <a:t>Baansoorten / Led verlichting</a:t>
            </a:r>
          </a:p>
          <a:p>
            <a:pPr marL="630936" lvl="1" indent="-457200"/>
            <a:r>
              <a:rPr lang="nl-NL" dirty="0"/>
              <a:t>Offertes opgevraagd</a:t>
            </a:r>
          </a:p>
          <a:p>
            <a:pPr marL="630936" lvl="1" indent="-457200"/>
            <a:r>
              <a:rPr lang="nl-NL" dirty="0"/>
              <a:t>Op Baansoorten gespeeld / led verlichting bekeken</a:t>
            </a:r>
          </a:p>
          <a:p>
            <a:pPr marL="630936" lvl="1" indent="-457200"/>
            <a:r>
              <a:rPr lang="nl-NL" dirty="0"/>
              <a:t>Video’s gemaakt</a:t>
            </a:r>
          </a:p>
          <a:p>
            <a:pPr marL="630936" lvl="1" indent="-457200"/>
            <a:r>
              <a:rPr lang="nl-NL" dirty="0"/>
              <a:t>Overleg met Tennisverenigingen (ZTC, LTC de </a:t>
            </a:r>
            <a:r>
              <a:rPr lang="nl-NL" dirty="0" err="1"/>
              <a:t>Dalle</a:t>
            </a:r>
            <a:r>
              <a:rPr lang="nl-NL" dirty="0"/>
              <a:t>, TC Unicum)</a:t>
            </a:r>
          </a:p>
          <a:p>
            <a:pPr marL="630936" lvl="1" indent="-457200"/>
            <a:r>
              <a:rPr lang="nl-NL" dirty="0"/>
              <a:t>Overleg met Tennisschool (</a:t>
            </a:r>
            <a:r>
              <a:rPr lang="nl-NL" dirty="0" err="1"/>
              <a:t>NossikVersteeg</a:t>
            </a:r>
            <a:r>
              <a:rPr lang="nl-NL" dirty="0"/>
              <a:t>)</a:t>
            </a:r>
          </a:p>
          <a:p>
            <a:pPr marL="630936" lvl="1" indent="-457200"/>
            <a:r>
              <a:rPr lang="nl-NL" dirty="0"/>
              <a:t>Gesprekken gevoerd met adviesclubs (de Groene Club)</a:t>
            </a:r>
          </a:p>
          <a:p>
            <a:pPr marL="630936" lvl="1" indent="-457200"/>
            <a:r>
              <a:rPr lang="nl-NL" dirty="0"/>
              <a:t>Afweging gemaakt</a:t>
            </a:r>
          </a:p>
          <a:p>
            <a:pPr marL="457200" indent="-457200">
              <a:buFont typeface="+mj-lt"/>
              <a:buAutoNum type="arabicPeriod" startAt="3"/>
            </a:pPr>
            <a:r>
              <a:rPr lang="nl-NL" dirty="0"/>
              <a:t>Proces</a:t>
            </a:r>
          </a:p>
          <a:p>
            <a:pPr marL="630936" lvl="1" indent="-457200"/>
            <a:r>
              <a:rPr lang="nl-NL" dirty="0"/>
              <a:t>Bestuur geeft overzicht van de keuzes</a:t>
            </a:r>
          </a:p>
          <a:p>
            <a:pPr marL="630936" lvl="1" indent="-457200"/>
            <a:r>
              <a:rPr lang="nl-NL" dirty="0"/>
              <a:t>Bestuur doet een voorstel</a:t>
            </a:r>
          </a:p>
          <a:p>
            <a:pPr marL="630936" lvl="1" indent="-457200"/>
            <a:r>
              <a:rPr lang="nl-NL" dirty="0"/>
              <a:t>Op de ALV kunnen leden instemmen met het voorstel van het bestuur</a:t>
            </a:r>
          </a:p>
          <a:p>
            <a:pPr marL="0" indent="0">
              <a:buNone/>
            </a:pPr>
            <a:endParaRPr lang="nl-NL" dirty="0"/>
          </a:p>
        </p:txBody>
      </p:sp>
      <p:pic>
        <p:nvPicPr>
          <p:cNvPr id="4" name="Afbeelding 3">
            <a:extLst>
              <a:ext uri="{FF2B5EF4-FFF2-40B4-BE49-F238E27FC236}">
                <a16:creationId xmlns="" xmlns:a16="http://schemas.microsoft.com/office/drawing/2014/main" id="{75240560-372E-4339-8FCE-B277E5F7D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458" y="210312"/>
            <a:ext cx="1912189" cy="749808"/>
          </a:xfrm>
          <a:prstGeom prst="rect">
            <a:avLst/>
          </a:prstGeom>
        </p:spPr>
      </p:pic>
    </p:spTree>
    <p:extLst>
      <p:ext uri="{BB962C8B-B14F-4D97-AF65-F5344CB8AC3E}">
        <p14:creationId xmlns:p14="http://schemas.microsoft.com/office/powerpoint/2010/main" val="2501590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Nieuwe banen</a:t>
            </a:r>
          </a:p>
        </p:txBody>
      </p:sp>
      <p:sp>
        <p:nvSpPr>
          <p:cNvPr id="3" name="Tijdelijke aanduiding voor inhoud 2"/>
          <p:cNvSpPr>
            <a:spLocks noGrp="1"/>
          </p:cNvSpPr>
          <p:nvPr>
            <p:ph idx="1"/>
          </p:nvPr>
        </p:nvSpPr>
        <p:spPr/>
        <p:txBody>
          <a:bodyPr/>
          <a:lstStyle/>
          <a:p>
            <a:r>
              <a:rPr lang="nl-NL" dirty="0"/>
              <a:t>1. Criteria</a:t>
            </a:r>
          </a:p>
          <a:p>
            <a:pPr lvl="1"/>
            <a:r>
              <a:rPr lang="nl-NL" dirty="0"/>
              <a:t>Stuit</a:t>
            </a:r>
          </a:p>
          <a:p>
            <a:pPr lvl="1"/>
            <a:r>
              <a:rPr lang="nl-NL" dirty="0"/>
              <a:t>Onderhoud</a:t>
            </a:r>
          </a:p>
          <a:p>
            <a:pPr lvl="1"/>
            <a:r>
              <a:rPr lang="nl-NL" dirty="0"/>
              <a:t>Kosten</a:t>
            </a:r>
          </a:p>
          <a:p>
            <a:pPr lvl="1"/>
            <a:endParaRPr lang="nl-NL" dirty="0"/>
          </a:p>
          <a:p>
            <a:pPr marL="128016" lvl="1" indent="0">
              <a:buNone/>
            </a:pPr>
            <a:r>
              <a:rPr lang="nl-NL" sz="2200" dirty="0"/>
              <a:t>2. Type banen</a:t>
            </a:r>
          </a:p>
          <a:p>
            <a:pPr lvl="1"/>
            <a:r>
              <a:rPr lang="nl-NL" dirty="0" err="1"/>
              <a:t>Provision</a:t>
            </a:r>
            <a:r>
              <a:rPr lang="nl-NL" dirty="0"/>
              <a:t> (</a:t>
            </a:r>
            <a:r>
              <a:rPr lang="nl-NL" dirty="0" err="1"/>
              <a:t>Antea</a:t>
            </a:r>
            <a:r>
              <a:rPr lang="nl-NL" dirty="0"/>
              <a:t>)</a:t>
            </a:r>
          </a:p>
          <a:p>
            <a:pPr lvl="1"/>
            <a:r>
              <a:rPr lang="nl-NL" dirty="0" err="1"/>
              <a:t>Cushion</a:t>
            </a:r>
            <a:r>
              <a:rPr lang="nl-NL" dirty="0"/>
              <a:t> Court (de Rooij)</a:t>
            </a:r>
          </a:p>
          <a:p>
            <a:pPr lvl="1"/>
            <a:r>
              <a:rPr lang="nl-NL" dirty="0" err="1"/>
              <a:t>Claytech</a:t>
            </a:r>
            <a:r>
              <a:rPr lang="nl-NL" dirty="0"/>
              <a:t> (de Rooij)</a:t>
            </a:r>
          </a:p>
          <a:p>
            <a:endParaRPr lang="nl-NL" dirty="0"/>
          </a:p>
        </p:txBody>
      </p:sp>
      <p:pic>
        <p:nvPicPr>
          <p:cNvPr id="4" name="Afbeelding 3">
            <a:extLst>
              <a:ext uri="{FF2B5EF4-FFF2-40B4-BE49-F238E27FC236}">
                <a16:creationId xmlns="" xmlns:a16="http://schemas.microsoft.com/office/drawing/2014/main" id="{64DAE324-06DC-4F19-9603-C59B9CAFA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458" y="210312"/>
            <a:ext cx="1912189" cy="749808"/>
          </a:xfrm>
          <a:prstGeom prst="rect">
            <a:avLst/>
          </a:prstGeom>
        </p:spPr>
      </p:pic>
    </p:spTree>
    <p:extLst>
      <p:ext uri="{BB962C8B-B14F-4D97-AF65-F5344CB8AC3E}">
        <p14:creationId xmlns:p14="http://schemas.microsoft.com/office/powerpoint/2010/main" val="815030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Tennis-</a:t>
            </a:r>
            <a:r>
              <a:rPr lang="nl-NL" dirty="0" err="1"/>
              <a:t>Provision</a:t>
            </a:r>
            <a:endParaRPr lang="nl-NL" dirty="0"/>
          </a:p>
        </p:txBody>
      </p:sp>
      <p:sp>
        <p:nvSpPr>
          <p:cNvPr id="3" name="Tijdelijke aanduiding voor inhoud 2"/>
          <p:cNvSpPr>
            <a:spLocks noGrp="1"/>
          </p:cNvSpPr>
          <p:nvPr>
            <p:ph idx="1"/>
          </p:nvPr>
        </p:nvSpPr>
        <p:spPr>
          <a:xfrm>
            <a:off x="1024128" y="1638300"/>
            <a:ext cx="10143744" cy="4671060"/>
          </a:xfrm>
        </p:spPr>
        <p:txBody>
          <a:bodyPr>
            <a:normAutofit fontScale="92500" lnSpcReduction="10000"/>
          </a:bodyPr>
          <a:lstStyle/>
          <a:p>
            <a:pPr>
              <a:buFont typeface="Arial" panose="020B0604020202020204" pitchFamily="34" charset="0"/>
              <a:buChar char="•"/>
            </a:pPr>
            <a:r>
              <a:rPr lang="nl-NL" b="1" i="1" dirty="0"/>
              <a:t>Algemeen </a:t>
            </a:r>
            <a:r>
              <a:rPr lang="nl-NL" dirty="0"/>
              <a:t>Een </a:t>
            </a:r>
            <a:r>
              <a:rPr lang="nl-NL" dirty="0" err="1"/>
              <a:t>TennisProVisionbaan</a:t>
            </a:r>
            <a:r>
              <a:rPr lang="nl-NL" dirty="0"/>
              <a:t> is opgebouwd uit een rode stabiliteitsmat (12 mm dik), ingestrooid met rood keramisch zand, welke het effect van het 'glijden' bewerkstelligt. Visueel vergelijkbaar met gravel. De banen worden door middel van een 2-componenten lijmverbinding op een lijmdrager aan elkaar gehecht. </a:t>
            </a:r>
            <a:r>
              <a:rPr lang="nl-NL" dirty="0" smtClean="0"/>
              <a:t>Belijning </a:t>
            </a:r>
            <a:r>
              <a:rPr lang="nl-NL" dirty="0"/>
              <a:t>is duidelijk zichtbaar. Bij een ombouw van een harde tennisbaan van beton of asfalt, is het mogelijk om de mat </a:t>
            </a:r>
            <a:r>
              <a:rPr lang="nl-NL" dirty="0" err="1"/>
              <a:t>ProVision</a:t>
            </a:r>
            <a:r>
              <a:rPr lang="nl-NL" dirty="0"/>
              <a:t> direct aan te leggen op de oude, harde baan.</a:t>
            </a:r>
            <a:endParaRPr lang="nl-NL" b="1" i="1" dirty="0"/>
          </a:p>
          <a:p>
            <a:pPr>
              <a:buFont typeface="Wingdings" panose="05000000000000000000" pitchFamily="2" charset="2"/>
              <a:buChar char="§"/>
            </a:pPr>
            <a:r>
              <a:rPr lang="nl-NL" b="1" i="1" dirty="0" smtClean="0">
                <a:hlinkClick r:id="rId2"/>
              </a:rPr>
              <a:t>Video</a:t>
            </a:r>
            <a:endParaRPr lang="nl-NL" b="1" i="1" dirty="0" smtClean="0"/>
          </a:p>
          <a:p>
            <a:pPr>
              <a:buFont typeface="Wingdings" panose="05000000000000000000" pitchFamily="2" charset="2"/>
              <a:buChar char="§"/>
            </a:pPr>
            <a:r>
              <a:rPr lang="nl-NL" b="1" i="1" dirty="0" smtClean="0"/>
              <a:t>Eigenschappen</a:t>
            </a:r>
            <a:r>
              <a:rPr lang="nl-NL" b="1" i="1" dirty="0"/>
              <a:t>:</a:t>
            </a:r>
            <a:endParaRPr lang="nl-NL" dirty="0"/>
          </a:p>
          <a:p>
            <a:pPr>
              <a:buFont typeface="Arial" panose="020B0604020202020204" pitchFamily="34" charset="0"/>
              <a:buChar char="•"/>
            </a:pPr>
            <a:r>
              <a:rPr lang="nl-NL" dirty="0"/>
              <a:t>een stroef en stabiel oppervlak waarop glijden goed mogelijk is; </a:t>
            </a:r>
          </a:p>
          <a:p>
            <a:pPr>
              <a:buFont typeface="Arial" panose="020B0604020202020204" pitchFamily="34" charset="0"/>
              <a:buChar char="•"/>
            </a:pPr>
            <a:r>
              <a:rPr lang="nl-NL" dirty="0"/>
              <a:t>een prima balstuit met goed zichtbare balafdruk; </a:t>
            </a:r>
          </a:p>
          <a:p>
            <a:pPr>
              <a:buFont typeface="Arial" panose="020B0604020202020204" pitchFamily="34" charset="0"/>
              <a:buChar char="•"/>
            </a:pPr>
            <a:r>
              <a:rPr lang="nl-NL" dirty="0"/>
              <a:t>onderhoudsvriendelijke tennisbaan, minder veeleisend dan een tennisbaan van gravel. </a:t>
            </a:r>
          </a:p>
          <a:p>
            <a:pPr>
              <a:buFont typeface="Arial" panose="020B0604020202020204" pitchFamily="34" charset="0"/>
              <a:buChar char="•"/>
            </a:pPr>
            <a:r>
              <a:rPr lang="nl-NL" dirty="0"/>
              <a:t>(vrijwel altijd) bespeelbaar zonder te beregenen. </a:t>
            </a:r>
          </a:p>
          <a:p>
            <a:pPr>
              <a:buFont typeface="Arial" panose="020B0604020202020204" pitchFamily="34" charset="0"/>
              <a:buChar char="•"/>
            </a:pPr>
            <a:r>
              <a:rPr lang="nl-NL" dirty="0"/>
              <a:t>Slepen / regelmatig met tractor zand terugbrengen</a:t>
            </a:r>
          </a:p>
        </p:txBody>
      </p:sp>
      <p:pic>
        <p:nvPicPr>
          <p:cNvPr id="5" name="Afbeelding 4">
            <a:hlinkClick r:id="rId2"/>
            <a:extLst>
              <a:ext uri="{FF2B5EF4-FFF2-40B4-BE49-F238E27FC236}">
                <a16:creationId xmlns="" xmlns:a16="http://schemas.microsoft.com/office/drawing/2014/main" id="{B3DB70A9-6299-4815-9777-0702EF9C67D9}"/>
              </a:ext>
            </a:extLst>
          </p:cNvPr>
          <p:cNvPicPr>
            <a:picLocks noChangeAspect="1"/>
          </p:cNvPicPr>
          <p:nvPr/>
        </p:nvPicPr>
        <p:blipFill>
          <a:blip r:embed="rId3"/>
          <a:stretch>
            <a:fillRect/>
          </a:stretch>
        </p:blipFill>
        <p:spPr>
          <a:xfrm>
            <a:off x="7639050" y="148590"/>
            <a:ext cx="3724275" cy="1489710"/>
          </a:xfrm>
          <a:prstGeom prst="rect">
            <a:avLst/>
          </a:prstGeom>
        </p:spPr>
      </p:pic>
    </p:spTree>
    <p:extLst>
      <p:ext uri="{BB962C8B-B14F-4D97-AF65-F5344CB8AC3E}">
        <p14:creationId xmlns:p14="http://schemas.microsoft.com/office/powerpoint/2010/main" val="3324574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41077CA-4254-4F3E-A742-8768473A0E52}"/>
              </a:ext>
            </a:extLst>
          </p:cNvPr>
          <p:cNvSpPr>
            <a:spLocks noGrp="1"/>
          </p:cNvSpPr>
          <p:nvPr>
            <p:ph type="title"/>
          </p:nvPr>
        </p:nvSpPr>
        <p:spPr/>
        <p:txBody>
          <a:bodyPr/>
          <a:lstStyle/>
          <a:p>
            <a:r>
              <a:rPr lang="nl-NL" dirty="0" err="1"/>
              <a:t>Kushion</a:t>
            </a:r>
            <a:r>
              <a:rPr lang="nl-NL" dirty="0"/>
              <a:t> Court</a:t>
            </a:r>
          </a:p>
        </p:txBody>
      </p:sp>
      <p:sp>
        <p:nvSpPr>
          <p:cNvPr id="6" name="Tijdelijke aanduiding voor inhoud 2">
            <a:extLst>
              <a:ext uri="{FF2B5EF4-FFF2-40B4-BE49-F238E27FC236}">
                <a16:creationId xmlns="" xmlns:a16="http://schemas.microsoft.com/office/drawing/2014/main" id="{B4CE1467-453A-4A85-99EB-CBF709B62B62}"/>
              </a:ext>
            </a:extLst>
          </p:cNvPr>
          <p:cNvSpPr txBox="1">
            <a:spLocks/>
          </p:cNvSpPr>
          <p:nvPr/>
        </p:nvSpPr>
        <p:spPr>
          <a:xfrm>
            <a:off x="1024128" y="1638300"/>
            <a:ext cx="10143744" cy="4671060"/>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nl-NL" b="1" i="1" dirty="0"/>
              <a:t>Algemeen</a:t>
            </a:r>
          </a:p>
          <a:p>
            <a:pPr>
              <a:buFont typeface="Arial" panose="020B0604020202020204" pitchFamily="34" charset="0"/>
              <a:buChar char="•"/>
            </a:pPr>
            <a:r>
              <a:rPr lang="nl-NL" b="1" i="1" dirty="0"/>
              <a:t> </a:t>
            </a:r>
            <a:r>
              <a:rPr lang="nl-NL" i="1" dirty="0" err="1"/>
              <a:t>Kushion</a:t>
            </a:r>
            <a:r>
              <a:rPr lang="nl-NL" i="1" dirty="0"/>
              <a:t> court bestaat uit een PVC mat met allemaal kleine “kussentjes”(wafelstructuur) die is afgewerkt met een antislip coating. De toplaag kan op een waterdoorlatende fundering worden aangebracht.</a:t>
            </a:r>
            <a:endParaRPr lang="nl-NL" dirty="0"/>
          </a:p>
          <a:p>
            <a:pPr marL="0" indent="0">
              <a:buNone/>
            </a:pPr>
            <a:r>
              <a:rPr lang="nl-NL" b="1" i="1" dirty="0"/>
              <a:t>Eigenschappen:</a:t>
            </a:r>
          </a:p>
          <a:p>
            <a:pPr>
              <a:buFont typeface="Arial" panose="020B0604020202020204" pitchFamily="34" charset="0"/>
              <a:buChar char="•"/>
            </a:pPr>
            <a:r>
              <a:rPr lang="nl-NL" dirty="0"/>
              <a:t>Baan biedt een redelijk speelcomfort, de ondergrond is hard met enige demping</a:t>
            </a:r>
          </a:p>
          <a:p>
            <a:pPr>
              <a:buFont typeface="Arial" panose="020B0604020202020204" pitchFamily="34" charset="0"/>
              <a:buChar char="•"/>
            </a:pPr>
            <a:r>
              <a:rPr lang="nl-NL" dirty="0"/>
              <a:t>Goede balstuit zonder zichtbare balafdruk</a:t>
            </a:r>
          </a:p>
          <a:p>
            <a:pPr>
              <a:buFont typeface="Arial" panose="020B0604020202020204" pitchFamily="34" charset="0"/>
              <a:buChar char="•"/>
            </a:pPr>
            <a:r>
              <a:rPr lang="nl-NL" dirty="0"/>
              <a:t>Het starten en wegrennen voor een actie is goed</a:t>
            </a:r>
          </a:p>
          <a:p>
            <a:pPr>
              <a:buFont typeface="Arial" panose="020B0604020202020204" pitchFamily="34" charset="0"/>
              <a:buChar char="•"/>
            </a:pPr>
            <a:r>
              <a:rPr lang="nl-NL" dirty="0"/>
              <a:t>Het glijden is slecht </a:t>
            </a:r>
          </a:p>
          <a:p>
            <a:pPr>
              <a:buFont typeface="Arial" panose="020B0604020202020204" pitchFamily="34" charset="0"/>
              <a:buChar char="•"/>
            </a:pPr>
            <a:r>
              <a:rPr lang="nl-NL" dirty="0"/>
              <a:t>Levensduur 30 jaar </a:t>
            </a:r>
          </a:p>
          <a:p>
            <a:pPr>
              <a:buFont typeface="Arial" panose="020B0604020202020204" pitchFamily="34" charset="0"/>
              <a:buChar char="•"/>
            </a:pPr>
            <a:r>
              <a:rPr lang="nl-NL" dirty="0"/>
              <a:t>Het jaar rond bespeelbaar</a:t>
            </a:r>
          </a:p>
          <a:p>
            <a:pPr>
              <a:buFont typeface="Arial" panose="020B0604020202020204" pitchFamily="34" charset="0"/>
              <a:buChar char="•"/>
            </a:pPr>
            <a:r>
              <a:rPr lang="nl-NL" dirty="0" err="1"/>
              <a:t>KushionKourt</a:t>
            </a:r>
            <a:r>
              <a:rPr lang="nl-NL" dirty="0"/>
              <a:t> heeft een zeer lage onderhoudsbehoefte. Het onderhoud bestaat slechts uit het blad- en vuilvrij houden van de baan en het eenmaal per jaar laten schoonspuiten</a:t>
            </a:r>
          </a:p>
        </p:txBody>
      </p:sp>
      <p:pic>
        <p:nvPicPr>
          <p:cNvPr id="8" name="Tijdelijke aanduiding voor inhoud 7">
            <a:extLst>
              <a:ext uri="{FF2B5EF4-FFF2-40B4-BE49-F238E27FC236}">
                <a16:creationId xmlns="" xmlns:a16="http://schemas.microsoft.com/office/drawing/2014/main" id="{B9D8B93A-246C-40D6-B6AE-BAE64765E1C0}"/>
              </a:ext>
            </a:extLst>
          </p:cNvPr>
          <p:cNvPicPr>
            <a:picLocks noGrp="1" noChangeAspect="1"/>
          </p:cNvPicPr>
          <p:nvPr>
            <p:ph idx="1"/>
          </p:nvPr>
        </p:nvPicPr>
        <p:blipFill>
          <a:blip r:embed="rId2"/>
          <a:stretch>
            <a:fillRect/>
          </a:stretch>
        </p:blipFill>
        <p:spPr>
          <a:xfrm>
            <a:off x="9111588" y="151408"/>
            <a:ext cx="2312723" cy="1734542"/>
          </a:xfrm>
        </p:spPr>
      </p:pic>
    </p:spTree>
    <p:extLst>
      <p:ext uri="{BB962C8B-B14F-4D97-AF65-F5344CB8AC3E}">
        <p14:creationId xmlns:p14="http://schemas.microsoft.com/office/powerpoint/2010/main" val="263933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41077CA-4254-4F3E-A742-8768473A0E52}"/>
              </a:ext>
            </a:extLst>
          </p:cNvPr>
          <p:cNvSpPr>
            <a:spLocks noGrp="1"/>
          </p:cNvSpPr>
          <p:nvPr>
            <p:ph type="title"/>
          </p:nvPr>
        </p:nvSpPr>
        <p:spPr/>
        <p:txBody>
          <a:bodyPr/>
          <a:lstStyle/>
          <a:p>
            <a:r>
              <a:rPr lang="nl-NL" dirty="0" err="1"/>
              <a:t>ClayTech</a:t>
            </a:r>
            <a:endParaRPr lang="nl-NL" dirty="0"/>
          </a:p>
        </p:txBody>
      </p:sp>
      <p:pic>
        <p:nvPicPr>
          <p:cNvPr id="5" name="Tijdelijke aanduiding voor inhoud 4">
            <a:hlinkClick r:id="rId2"/>
            <a:extLst>
              <a:ext uri="{FF2B5EF4-FFF2-40B4-BE49-F238E27FC236}">
                <a16:creationId xmlns="" xmlns:a16="http://schemas.microsoft.com/office/drawing/2014/main" id="{1130DB64-0F3C-4A65-9BB4-DDA561403B79}"/>
              </a:ext>
            </a:extLst>
          </p:cNvPr>
          <p:cNvPicPr>
            <a:picLocks noGrp="1" noChangeAspect="1"/>
          </p:cNvPicPr>
          <p:nvPr>
            <p:ph idx="1"/>
          </p:nvPr>
        </p:nvPicPr>
        <p:blipFill>
          <a:blip r:embed="rId3"/>
          <a:stretch>
            <a:fillRect/>
          </a:stretch>
        </p:blipFill>
        <p:spPr>
          <a:xfrm>
            <a:off x="9515995" y="85630"/>
            <a:ext cx="2157022" cy="1617767"/>
          </a:xfrm>
        </p:spPr>
      </p:pic>
      <p:sp>
        <p:nvSpPr>
          <p:cNvPr id="6" name="Tijdelijke aanduiding voor inhoud 2">
            <a:extLst>
              <a:ext uri="{FF2B5EF4-FFF2-40B4-BE49-F238E27FC236}">
                <a16:creationId xmlns="" xmlns:a16="http://schemas.microsoft.com/office/drawing/2014/main" id="{B4CE1467-453A-4A85-99EB-CBF709B62B62}"/>
              </a:ext>
            </a:extLst>
          </p:cNvPr>
          <p:cNvSpPr txBox="1">
            <a:spLocks/>
          </p:cNvSpPr>
          <p:nvPr/>
        </p:nvSpPr>
        <p:spPr>
          <a:xfrm>
            <a:off x="1024128" y="1638300"/>
            <a:ext cx="10143744" cy="467106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nl-NL" dirty="0"/>
              <a:t>CLAYTECH bestaat uit een vochtregulerend membraan dat wordt vastgelijmd aan een verharde ondergrond. De permanente lijnen worden op het membraan aangebracht voordat de gravel wordt ingestrooid. De speeleigenschappen zoals de afzet, het glijvermogen en de balstuit van CLAYTECH zijn identiek aan die van een gewone gravelbaan. CLAYTECH is zelfs gelijkgesteld met een gravelbaan.</a:t>
            </a:r>
          </a:p>
          <a:p>
            <a:pPr>
              <a:buFont typeface="Arial" panose="020B0604020202020204" pitchFamily="34" charset="0"/>
              <a:buChar char="•"/>
            </a:pPr>
            <a:r>
              <a:rPr lang="nl-NL" dirty="0"/>
              <a:t>CLAYTECH wordt aangebracht op een verharde ondergrond.</a:t>
            </a:r>
          </a:p>
          <a:p>
            <a:pPr marL="0" indent="0">
              <a:buNone/>
            </a:pPr>
            <a:r>
              <a:rPr lang="nl-NL" b="1" i="1" dirty="0" smtClean="0">
                <a:hlinkClick r:id="rId2"/>
              </a:rPr>
              <a:t>Video</a:t>
            </a:r>
            <a:endParaRPr lang="nl-NL" b="1" i="1" dirty="0"/>
          </a:p>
          <a:p>
            <a:pPr marL="0" indent="0">
              <a:buNone/>
            </a:pPr>
            <a:r>
              <a:rPr lang="nl-NL" b="1" i="1" dirty="0" smtClean="0"/>
              <a:t>Eigenschappen:</a:t>
            </a:r>
            <a:endParaRPr lang="nl-NL" b="1" i="1" dirty="0"/>
          </a:p>
          <a:p>
            <a:pPr>
              <a:buFont typeface="Arial" panose="020B0604020202020204" pitchFamily="34" charset="0"/>
              <a:buChar char="•"/>
            </a:pPr>
            <a:r>
              <a:rPr lang="nl-NL" dirty="0"/>
              <a:t>Een prima balstuit met goed zichtbare balafdruk</a:t>
            </a:r>
          </a:p>
          <a:p>
            <a:pPr>
              <a:buFont typeface="Arial" panose="020B0604020202020204" pitchFamily="34" charset="0"/>
              <a:buChar char="•"/>
            </a:pPr>
            <a:r>
              <a:rPr lang="nl-NL" dirty="0"/>
              <a:t>Beregening nodig (maar minder dan bij Gravel door het membraam)</a:t>
            </a:r>
          </a:p>
          <a:p>
            <a:pPr>
              <a:buFont typeface="Arial" panose="020B0604020202020204" pitchFamily="34" charset="0"/>
              <a:buChar char="•"/>
            </a:pPr>
            <a:r>
              <a:rPr lang="nl-NL" dirty="0"/>
              <a:t>Het jaar rond bespeelbaar</a:t>
            </a:r>
          </a:p>
          <a:p>
            <a:pPr>
              <a:buFont typeface="Arial" panose="020B0604020202020204" pitchFamily="34" charset="0"/>
              <a:buChar char="•"/>
            </a:pPr>
            <a:r>
              <a:rPr lang="nl-NL" dirty="0"/>
              <a:t>Geen voorjaarsonderhoud</a:t>
            </a:r>
          </a:p>
        </p:txBody>
      </p:sp>
    </p:spTree>
    <p:extLst>
      <p:ext uri="{BB962C8B-B14F-4D97-AF65-F5344CB8AC3E}">
        <p14:creationId xmlns:p14="http://schemas.microsoft.com/office/powerpoint/2010/main" val="2636919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 xmlns:a16="http://schemas.microsoft.com/office/drawing/2014/main" id="{B4CE1467-453A-4A85-99EB-CBF709B62B62}"/>
              </a:ext>
            </a:extLst>
          </p:cNvPr>
          <p:cNvSpPr txBox="1">
            <a:spLocks/>
          </p:cNvSpPr>
          <p:nvPr/>
        </p:nvSpPr>
        <p:spPr>
          <a:xfrm>
            <a:off x="1024128" y="1638300"/>
            <a:ext cx="10143744" cy="46710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endParaRPr lang="nl-NL" dirty="0"/>
          </a:p>
        </p:txBody>
      </p:sp>
      <p:pic>
        <p:nvPicPr>
          <p:cNvPr id="3" name="Afbeelding 2"/>
          <p:cNvPicPr>
            <a:picLocks noChangeAspect="1"/>
          </p:cNvPicPr>
          <p:nvPr/>
        </p:nvPicPr>
        <p:blipFill>
          <a:blip r:embed="rId2"/>
          <a:stretch>
            <a:fillRect/>
          </a:stretch>
        </p:blipFill>
        <p:spPr>
          <a:xfrm>
            <a:off x="1371600" y="295275"/>
            <a:ext cx="9448800" cy="6267450"/>
          </a:xfrm>
          <a:prstGeom prst="rect">
            <a:avLst/>
          </a:prstGeom>
        </p:spPr>
      </p:pic>
      <p:sp>
        <p:nvSpPr>
          <p:cNvPr id="2" name="Titel 1">
            <a:extLst>
              <a:ext uri="{FF2B5EF4-FFF2-40B4-BE49-F238E27FC236}">
                <a16:creationId xmlns="" xmlns:a16="http://schemas.microsoft.com/office/drawing/2014/main" id="{B41077CA-4254-4F3E-A742-8768473A0E52}"/>
              </a:ext>
            </a:extLst>
          </p:cNvPr>
          <p:cNvSpPr>
            <a:spLocks noGrp="1"/>
          </p:cNvSpPr>
          <p:nvPr>
            <p:ph type="title"/>
          </p:nvPr>
        </p:nvSpPr>
        <p:spPr>
          <a:xfrm>
            <a:off x="1518979" y="1384935"/>
            <a:ext cx="2357246" cy="170307"/>
          </a:xfrm>
        </p:spPr>
        <p:txBody>
          <a:bodyPr>
            <a:normAutofit fontScale="90000"/>
          </a:bodyPr>
          <a:lstStyle/>
          <a:p>
            <a:r>
              <a:rPr lang="nl-NL" dirty="0"/>
              <a:t>Overzicht</a:t>
            </a:r>
          </a:p>
        </p:txBody>
      </p:sp>
    </p:spTree>
    <p:extLst>
      <p:ext uri="{BB962C8B-B14F-4D97-AF65-F5344CB8AC3E}">
        <p14:creationId xmlns:p14="http://schemas.microsoft.com/office/powerpoint/2010/main" val="29997561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772</TotalTime>
  <Words>722</Words>
  <Application>Microsoft Office PowerPoint</Application>
  <PresentationFormat>Breedbeeld</PresentationFormat>
  <Paragraphs>156</Paragraphs>
  <Slides>21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Tw Cen MT</vt:lpstr>
      <vt:lpstr>Tw Cen MT Condensed</vt:lpstr>
      <vt:lpstr>Wingdings</vt:lpstr>
      <vt:lpstr>Wingdings 3</vt:lpstr>
      <vt:lpstr>Integraal</vt:lpstr>
      <vt:lpstr>Nieuwe banen en LED Verlichting</vt:lpstr>
      <vt:lpstr>Agenda</vt:lpstr>
      <vt:lpstr>Historie, Proces</vt:lpstr>
      <vt:lpstr>Historie, Proces</vt:lpstr>
      <vt:lpstr>Nieuwe banen</vt:lpstr>
      <vt:lpstr>Tennis-Provision</vt:lpstr>
      <vt:lpstr>Kushion Court</vt:lpstr>
      <vt:lpstr>ClayTech</vt:lpstr>
      <vt:lpstr>Overzicht</vt:lpstr>
      <vt:lpstr>Keuze bestuur</vt:lpstr>
      <vt:lpstr>LED Verlichting</vt:lpstr>
      <vt:lpstr>Licht eisen KNLTB</vt:lpstr>
      <vt:lpstr>Mast</vt:lpstr>
      <vt:lpstr>Tablet Bediening / app op SmartPhone</vt:lpstr>
      <vt:lpstr>Besparing</vt:lpstr>
      <vt:lpstr>Overzicht LED verlichting</vt:lpstr>
      <vt:lpstr>Voorstel van het bestuur</vt:lpstr>
      <vt:lpstr>Advies van BEstuur</vt:lpstr>
      <vt:lpstr>Vragen?</vt:lpstr>
      <vt:lpstr>Borrel</vt:lpstr>
      <vt:lpstr>Tennis-Provision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Nieuwe banen en LED Verlichting</dc:title>
  <dc:creator>richard hilhorst</dc:creator>
  <cp:lastModifiedBy>richard hilhorst</cp:lastModifiedBy>
  <cp:revision>55</cp:revision>
  <dcterms:created xsi:type="dcterms:W3CDTF">2020-01-22T21:35:35Z</dcterms:created>
  <dcterms:modified xsi:type="dcterms:W3CDTF">2020-02-10T21:32:37Z</dcterms:modified>
</cp:coreProperties>
</file>